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Seat 01: Classify Before You Consequence. For classroom teachers, K-12. Open with the question on the slide and invite one minute of discussion. Free resource from Attendance USA; questions to info@attendanceusa.org.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story in your own words. Source: Schools Spared, Children Punished, Ch. 1 (Maria, composite case). Ask: where have you seen this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concerns come from the field: Attendance USA briefs, IATDP 2026 sessions, training cohorts and the book's practitioner stories. Ask which one is loudest in your building.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Definitions follow Schools Spared, Children Punished (glossary), the Attendance Kit, and the instruments' published materials.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~22% of U.S. K-12 students chronically absent in 2024-25, about 10.8 million (RAND ASDP (2025); AEI Return to Learn Tracker (Malkus, 2026); FutureEd (2026)); 0.64 SD lower test scores for students missing 10+ days than for peers (Economic Policy Institute (2018), Student Absenteeism: Who Misses School); ~40% of one district's 'truancy' codes re-coded as withdrawal or avoidance by its registrar (Schools Spared, Ch. 1, Another Voice from the Field). Figures labeled illustrative are teaching examples, not data. Check state and local figures against primary sources before presenting.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Four-part classification (truancy, withdrawal, avoidance, refusal) from Schools Spared, Children Punished, Ch. 1, and the Attendance Kit Type Cards. Commitment One of No Empty Seats: no formal consequence before a conversation decides the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Monday Morning takeaways follow the book's chapter structure and the IATDP 2026 blueprint: start with what costs nothing. Handout A turns these into a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PRESENCE: Problem definition, Research evidence, Environmental context, Statistical analysis, Equity assessment, Network and partnership, Compliance and legal, Evidence-based recommendations. Highlighted letters show the steps this prompt exercises. Handout B is the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Missteps adapted from each chapter's Common Missteps section and the Kit tip sheets. Leading indicators move first; lagging indicators confirm.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question: have we created a place worth showing up for? Point to the QR code (1,000 Seats subscribe form). Questions: info@attendanceusa.org. Website: attendanceusa.org.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1-1.png"/><Relationship Id="rId2" Type="http://schemas.openxmlformats.org/officeDocument/2006/relationships/image" Target="../media/image-1-2.png"/><Relationship Id="rId4" Type="http://schemas.openxmlformats.org/officeDocument/2006/relationships/image" Target="../media/image-1-3.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2-1.png"/><Relationship Id="rId2" Type="http://schemas.openxmlformats.org/officeDocument/2006/relationships/image" Target="../media/image-2-2.png"/><Relationship Id="rId4" Type="http://schemas.openxmlformats.org/officeDocument/2006/relationships/image" Target="../media/image-2-3.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3-1.png"/><Relationship Id="rId3" Type="http://schemas.openxmlformats.org/officeDocument/2006/relationships/image" Target="../media/image-3-2.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4-1.png"/><Relationship Id="rId3" Type="http://schemas.openxmlformats.org/officeDocument/2006/relationships/image" Target="../media/image-4-2.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5-1.png"/><Relationship Id="rId3" Type="http://schemas.openxmlformats.org/officeDocument/2006/relationships/image" Target="../media/image-5-2.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6-1.png"/><Relationship Id="rId3" Type="http://schemas.openxmlformats.org/officeDocument/2006/relationships/image" Target="../media/image-6-2.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7-1.png"/><Relationship Id="rId3" Type="http://schemas.openxmlformats.org/officeDocument/2006/relationships/image" Target="../media/image-7-2.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8-1.png"/><Relationship Id="rId2" Type="http://schemas.openxmlformats.org/officeDocument/2006/relationships/image" Target="../media/image-8-2.png"/><Relationship Id="rId4" Type="http://schemas.openxmlformats.org/officeDocument/2006/relationships/image" Target="../media/image-8-3.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9-1.png"/><Relationship Id="rId3" Type="http://schemas.openxmlformats.org/officeDocument/2006/relationships/image" Target="../media/image-9-2.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attendanceusa.org" TargetMode="External"/><Relationship Id="rId3" Type="http://schemas.openxmlformats.org/officeDocument/2006/relationships/hyperlink" Target="https://docs.google.com/forms/d/e/1FAIpQLSfxkswdbwEAPI7XZhKulXTED1NY-vzcxCjQ2-O2kzUWjj8xMA/viewform" TargetMode="External"/><Relationship Id="rId5" Type="http://schemas.openxmlformats.org/officeDocument/2006/relationships/hyperlink" Target="https://attendanceusa.org" TargetMode="External"/><Relationship Id="rId7" Type="http://schemas.openxmlformats.org/officeDocument/2006/relationships/hyperlink" Target="https://docs.google.com/forms/d/e/1FAIpQLSfxkswdbwEAPI7XZhKulXTED1NY-vzcxCjQ2-O2kzUWjj8xMA/viewform" TargetMode="External"/><Relationship Id="rId2" Type="http://schemas.openxmlformats.org/officeDocument/2006/relationships/image" Target="../media/image-10-1.png"/><Relationship Id="rId4" Type="http://schemas.openxmlformats.org/officeDocument/2006/relationships/image" Target="../media/image-10-2.png"/><Relationship Id="rId6" Type="http://schemas.openxmlformats.org/officeDocument/2006/relationships/image" Target="../media/image-10-1.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2240"/>
        </a:solidFill>
      </p:bgPr>
    </p:bg>
    <p:spTree>
      <p:nvGrpSpPr>
        <p:cNvPr id="1" name=""/>
        <p:cNvGrpSpPr/>
        <p:nvPr/>
      </p:nvGrpSpPr>
      <p:grpSpPr>
        <a:xfrm>
          <a:off x="0" y="0"/>
          <a:ext cx="0" cy="0"/>
          <a:chOff x="0" y="0"/>
          <a:chExt cx="0" cy="0"/>
        </a:xfrm>
      </p:grpSpPr>
      <p:pic>
        <p:nvPicPr>
          <p:cNvPr id="2" name="Image 0" descr="Original Seat Series illustration">    </p:cNvPr>
          <p:cNvPicPr>
            <a:picLocks noChangeAspect="1"/>
          </p:cNvPicPr>
          <p:nvPr/>
        </p:nvPicPr>
        <p:blipFill>
          <a:blip r:embed="rId1"/>
          <a:stretch>
            <a:fillRect/>
          </a:stretch>
        </p:blipFill>
        <p:spPr>
          <a:xfrm>
            <a:off x="6720840" y="502920"/>
            <a:ext cx="5120640" cy="5120640"/>
          </a:xfrm>
          <a:prstGeom prst="rect">
            <a:avLst/>
          </a:prstGeom>
        </p:spPr>
      </p:pic>
      <p:sp>
        <p:nvSpPr>
          <p:cNvPr id="3" name="Text 0"/>
          <p:cNvSpPr txBox="1"/>
          <p:nvPr/>
        </p:nvSpPr>
        <p:spPr>
          <a:xfrm>
            <a:off x="548640" y="502920"/>
            <a:ext cx="603504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THE SEAT SERIES  ·  FREE ATTENDANCE SCIENCE™ RESOURCE</a:t>
            </a:r>
            <a:endParaRPr lang="en-US" sz="1100" dirty="0"/>
          </a:p>
        </p:txBody>
      </p:sp>
      <p:sp>
        <p:nvSpPr>
          <p:cNvPr id="4" name="Seat token"/>
          <p:cNvSpPr/>
          <p:nvPr/>
        </p:nvSpPr>
        <p:spPr>
          <a:xfrm>
            <a:off x="548640" y="1005840"/>
            <a:ext cx="960120" cy="960120"/>
          </a:xfrm>
          <a:prstGeom prst="ellipse">
            <a:avLst/>
          </a:prstGeom>
          <a:solidFill>
            <a:srgbClr val="F4A91D"/>
          </a:solidFill>
          <a:ln w="12700">
            <a:solidFill>
              <a:srgbClr val="F4A91D"/>
            </a:solidFill>
            <a:prstDash val="solid"/>
          </a:ln>
        </p:spPr>
      </p:sp>
      <p:sp>
        <p:nvSpPr>
          <p:cNvPr id="5" name="Text 2"/>
          <p:cNvSpPr txBox="1"/>
          <p:nvPr/>
        </p:nvSpPr>
        <p:spPr>
          <a:xfrm>
            <a:off x="548640" y="1063447"/>
            <a:ext cx="960120" cy="864108"/>
          </a:xfrm>
          <a:prstGeom prst="rect">
            <a:avLst/>
          </a:prstGeom>
          <a:noFill/>
          <a:ln/>
        </p:spPr>
        <p:txBody>
          <a:bodyPr wrap="square" lIns="0" tIns="0" rIns="0" bIns="0" rtlCol="0" anchor="ctr"/>
          <a:lstStyle/>
          <a:p>
            <a:pPr algn="ctr" indent="0" marL="0">
              <a:buNone/>
            </a:pPr>
            <a:r>
              <a:rPr lang="en-US" sz="735" b="1" dirty="0">
                <a:solidFill>
                  <a:srgbClr val="0D2240"/>
                </a:solidFill>
              </a:rPr>
              <a:t>SEAT</a:t>
            </a:r>
            <a:endParaRPr lang="en-US" sz="735" dirty="0"/>
          </a:p>
          <a:p>
            <a:pPr algn="ctr" indent="0" marL="0">
              <a:buNone/>
            </a:pPr>
            <a:r>
              <a:rPr lang="en-US" sz="2310" b="1" dirty="0">
                <a:solidFill>
                  <a:srgbClr val="0D2240"/>
                </a:solidFill>
                <a:latin typeface="Cambria" pitchFamily="34" charset="0"/>
                <a:ea typeface="Cambria" pitchFamily="34" charset="-122"/>
                <a:cs typeface="Cambria" pitchFamily="34" charset="-120"/>
              </a:rPr>
              <a:t>01</a:t>
            </a:r>
            <a:endParaRPr lang="en-US" sz="735" dirty="0"/>
          </a:p>
        </p:txBody>
      </p:sp>
      <p:sp>
        <p:nvSpPr>
          <p:cNvPr id="6" name="Text 3"/>
          <p:cNvSpPr txBox="1"/>
          <p:nvPr/>
        </p:nvSpPr>
        <p:spPr>
          <a:xfrm>
            <a:off x="1691640" y="1261872"/>
            <a:ext cx="4846320" cy="457200"/>
          </a:xfrm>
          <a:prstGeom prst="rect">
            <a:avLst/>
          </a:prstGeom>
          <a:noFill/>
          <a:ln/>
        </p:spPr>
        <p:txBody>
          <a:bodyPr wrap="square" lIns="0" tIns="0" rIns="0" bIns="0" rtlCol="0" anchor="ctr"/>
          <a:lstStyle/>
          <a:p>
            <a:pPr indent="0" marL="0">
              <a:buNone/>
            </a:pPr>
            <a:r>
              <a:rPr lang="en-US" sz="1500" b="1" dirty="0">
                <a:solidFill>
                  <a:srgbClr val="78AAE6"/>
                </a:solidFill>
              </a:rPr>
              <a:t>Teachers  ·  All grades</a:t>
            </a:r>
            <a:endParaRPr lang="en-US" sz="1500" dirty="0"/>
          </a:p>
        </p:txBody>
      </p:sp>
      <p:sp>
        <p:nvSpPr>
          <p:cNvPr id="7" name="Text 4"/>
          <p:cNvSpPr txBox="1"/>
          <p:nvPr/>
        </p:nvSpPr>
        <p:spPr>
          <a:xfrm>
            <a:off x="548640" y="2148840"/>
            <a:ext cx="6035040" cy="1737360"/>
          </a:xfrm>
          <a:prstGeom prst="rect">
            <a:avLst/>
          </a:prstGeom>
          <a:noFill/>
          <a:ln/>
        </p:spPr>
        <p:txBody>
          <a:bodyPr wrap="square" lIns="0" tIns="0" rIns="0" bIns="0" rtlCol="0" anchor="t"/>
          <a:lstStyle/>
          <a:p>
            <a:pPr indent="0" marL="0">
              <a:buNone/>
            </a:pPr>
            <a:r>
              <a:rPr lang="en-US" sz="3900" b="1" dirty="0">
                <a:solidFill>
                  <a:srgbClr val="FFFFFF"/>
                </a:solidFill>
                <a:latin typeface="Cambria" pitchFamily="34" charset="0"/>
                <a:ea typeface="Cambria" pitchFamily="34" charset="-122"/>
                <a:cs typeface="Cambria" pitchFamily="34" charset="-120"/>
              </a:rPr>
              <a:t>Classify Before You Consequence</a:t>
            </a:r>
            <a:endParaRPr lang="en-US" sz="3900" dirty="0"/>
          </a:p>
        </p:txBody>
      </p:sp>
      <p:sp>
        <p:nvSpPr>
          <p:cNvPr id="8" name="Text 5"/>
          <p:cNvSpPr txBox="1"/>
          <p:nvPr/>
        </p:nvSpPr>
        <p:spPr>
          <a:xfrm>
            <a:off x="548640" y="3977640"/>
            <a:ext cx="5852160" cy="1097280"/>
          </a:xfrm>
          <a:prstGeom prst="rect">
            <a:avLst/>
          </a:prstGeom>
          <a:noFill/>
          <a:ln/>
        </p:spPr>
        <p:txBody>
          <a:bodyPr wrap="square" lIns="0" tIns="0" rIns="0" bIns="0" rtlCol="0" anchor="t"/>
          <a:lstStyle/>
          <a:p>
            <a:pPr indent="0" marL="0">
              <a:buNone/>
            </a:pPr>
            <a:r>
              <a:rPr lang="en-US" sz="1800" i="1" dirty="0">
                <a:solidFill>
                  <a:srgbClr val="F6DEDA"/>
                </a:solidFill>
              </a:rPr>
              <a:t>What should I do in the first ten minutes after a student starts missing school?</a:t>
            </a:r>
            <a:endParaRPr lang="en-US" sz="1800" dirty="0"/>
          </a:p>
        </p:txBody>
      </p:sp>
      <p:sp>
        <p:nvSpPr>
          <p:cNvPr id="9" name="Text 6"/>
          <p:cNvSpPr txBox="1"/>
          <p:nvPr/>
        </p:nvSpPr>
        <p:spPr>
          <a:xfrm>
            <a:off x="548640" y="5303520"/>
            <a:ext cx="6035040" cy="457200"/>
          </a:xfrm>
          <a:prstGeom prst="rect">
            <a:avLst/>
          </a:prstGeom>
          <a:noFill/>
          <a:ln/>
        </p:spPr>
        <p:txBody>
          <a:bodyPr wrap="square" lIns="0" tIns="0" rIns="0" bIns="0" rtlCol="0" anchor="ctr"/>
          <a:lstStyle/>
          <a:p>
            <a:pPr indent="0" marL="0">
              <a:buNone/>
            </a:pPr>
            <a:r>
              <a:rPr lang="en-US" sz="1100" dirty="0">
                <a:solidFill>
                  <a:srgbClr val="78AAE6"/>
                </a:solidFill>
              </a:rPr>
              <a:t>10 slides  ·  2 handouts  ·  evidence from Schools Spared, Children Punished and the Attendance Science™ research base</a:t>
            </a:r>
            <a:endParaRPr lang="en-US" sz="1100" dirty="0"/>
          </a:p>
        </p:txBody>
      </p:sp>
      <p:pic>
        <p:nvPicPr>
          <p:cNvPr id="10"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11" name="Text 7"/>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2"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13" name="Text 8"/>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01  ·  02 THE MOMENT</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TEACHERS  ·  ALL GRADES</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Maria and the second letter</a:t>
            </a:r>
            <a:endParaRPr lang="en-US" sz="3200" dirty="0"/>
          </a:p>
        </p:txBody>
      </p:sp>
      <p:sp>
        <p:nvSpPr>
          <p:cNvPr id="5" name="Story card"/>
          <p:cNvSpPr/>
          <p:nvPr/>
        </p:nvSpPr>
        <p:spPr>
          <a:xfrm>
            <a:off x="548640" y="1691640"/>
            <a:ext cx="7406640" cy="4206240"/>
          </a:xfrm>
          <a:prstGeom prst="roundRect">
            <a:avLst>
              <a:gd name="adj" fmla="val 3261"/>
            </a:avLst>
          </a:prstGeom>
          <a:solidFill>
            <a:srgbClr val="F6DEDA"/>
          </a:solidFill>
          <a:ln w="12700">
            <a:solidFill>
              <a:srgbClr val="F6DEDA"/>
            </a:solidFill>
            <a:prstDash val="solid"/>
          </a:ln>
        </p:spPr>
      </p:sp>
      <p:sp>
        <p:nvSpPr>
          <p:cNvPr id="6" name="Text 4"/>
          <p:cNvSpPr txBox="1"/>
          <p:nvPr/>
        </p:nvSpPr>
        <p:spPr>
          <a:xfrm>
            <a:off x="777240" y="1691640"/>
            <a:ext cx="914400" cy="914400"/>
          </a:xfrm>
          <a:prstGeom prst="rect">
            <a:avLst/>
          </a:prstGeom>
          <a:noFill/>
          <a:ln/>
        </p:spPr>
        <p:txBody>
          <a:bodyPr wrap="square" lIns="0" tIns="0" rIns="0" bIns="0" rtlCol="0" anchor="ctr"/>
          <a:lstStyle/>
          <a:p>
            <a:pPr indent="0" marL="0">
              <a:buNone/>
            </a:pPr>
            <a:r>
              <a:rPr lang="en-US" sz="8000" dirty="0">
                <a:solidFill>
                  <a:srgbClr val="E1251B"/>
                </a:solidFill>
                <a:latin typeface="Cambria" pitchFamily="34" charset="0"/>
                <a:ea typeface="Cambria" pitchFamily="34" charset="-122"/>
                <a:cs typeface="Cambria" pitchFamily="34" charset="-120"/>
              </a:rPr>
              <a:t>“</a:t>
            </a:r>
            <a:endParaRPr lang="en-US" sz="8000" dirty="0"/>
          </a:p>
        </p:txBody>
      </p:sp>
      <p:sp>
        <p:nvSpPr>
          <p:cNvPr id="7" name="Text 5"/>
          <p:cNvSpPr txBox="1"/>
          <p:nvPr/>
        </p:nvSpPr>
        <p:spPr>
          <a:xfrm>
            <a:off x="914400" y="2331720"/>
            <a:ext cx="6766560" cy="3017520"/>
          </a:xfrm>
          <a:prstGeom prst="rect">
            <a:avLst/>
          </a:prstGeom>
          <a:noFill/>
          <a:ln/>
        </p:spPr>
        <p:txBody>
          <a:bodyPr wrap="square" lIns="0" tIns="0" rIns="0" bIns="0" rtlCol="0" anchor="t"/>
          <a:lstStyle/>
          <a:p>
            <a:pPr indent="0" marL="0">
              <a:spcAft>
                <a:spcPts val="600"/>
              </a:spcAft>
              <a:buNone/>
            </a:pPr>
            <a:r>
              <a:rPr lang="en-US" sz="2000" dirty="0">
                <a:solidFill>
                  <a:srgbClr val="141414"/>
                </a:solidFill>
              </a:rPr>
              <a:t>Maria was fourteen when the first truancy letter arrived. She was home two days a week watching her siblings so her mother could cover a shift. Nobody asked why. A second letter followed, then a referral. By the time anyone asked, she had missed six weeks of ninth-grade math.</a:t>
            </a:r>
            <a:endParaRPr lang="en-US" sz="2000" dirty="0"/>
          </a:p>
        </p:txBody>
      </p:sp>
      <p:sp>
        <p:nvSpPr>
          <p:cNvPr id="8" name="Text 6"/>
          <p:cNvSpPr txBox="1"/>
          <p:nvPr/>
        </p:nvSpPr>
        <p:spPr>
          <a:xfrm>
            <a:off x="914400" y="5349240"/>
            <a:ext cx="6766560" cy="457200"/>
          </a:xfrm>
          <a:prstGeom prst="rect">
            <a:avLst/>
          </a:prstGeom>
          <a:noFill/>
          <a:ln/>
        </p:spPr>
        <p:txBody>
          <a:bodyPr wrap="square" lIns="0" tIns="0" rIns="0" bIns="0" rtlCol="0" anchor="b"/>
          <a:lstStyle/>
          <a:p>
            <a:pPr indent="0" marL="0">
              <a:buNone/>
            </a:pPr>
            <a:r>
              <a:rPr lang="en-US" sz="1000" i="1" dirty="0">
                <a:solidFill>
                  <a:srgbClr val="5B6577"/>
                </a:solidFill>
              </a:rPr>
              <a:t>Source: Schools Spared, Children Punished, Ch. 1 (Maria, composite case)</a:t>
            </a:r>
            <a:endParaRPr lang="en-US" sz="1000" dirty="0"/>
          </a:p>
        </p:txBody>
      </p:sp>
      <p:pic>
        <p:nvPicPr>
          <p:cNvPr id="9" name="Image 0" descr="Original Seat Series illustration">    </p:cNvPr>
          <p:cNvPicPr>
            <a:picLocks noChangeAspect="1"/>
          </p:cNvPicPr>
          <p:nvPr/>
        </p:nvPicPr>
        <p:blipFill>
          <a:blip r:embed="rId1"/>
          <a:stretch>
            <a:fillRect/>
          </a:stretch>
        </p:blipFill>
        <p:spPr>
          <a:xfrm>
            <a:off x="8412480" y="1828800"/>
            <a:ext cx="3291840" cy="3291840"/>
          </a:xfrm>
          <a:prstGeom prst="rect">
            <a:avLst/>
          </a:prstGeom>
        </p:spPr>
      </p:pic>
      <p:sp>
        <p:nvSpPr>
          <p:cNvPr id="10" name="Text 7"/>
          <p:cNvSpPr txBox="1"/>
          <p:nvPr/>
        </p:nvSpPr>
        <p:spPr>
          <a:xfrm>
            <a:off x="8412480" y="5212080"/>
            <a:ext cx="3291840" cy="640080"/>
          </a:xfrm>
          <a:prstGeom prst="rect">
            <a:avLst/>
          </a:prstGeom>
          <a:noFill/>
          <a:ln/>
        </p:spPr>
        <p:txBody>
          <a:bodyPr wrap="square" lIns="0" tIns="0" rIns="0" bIns="0" rtlCol="0" anchor="ctr"/>
          <a:lstStyle/>
          <a:p>
            <a:pPr indent="0" marL="0">
              <a:buNone/>
            </a:pPr>
            <a:r>
              <a:rPr lang="en-US" sz="1000" i="1" dirty="0">
                <a:solidFill>
                  <a:srgbClr val="5B6577"/>
                </a:solidFill>
              </a:rPr>
              <a:t>Every story in this series is a composite or a published case. Names are invented.</a:t>
            </a:r>
            <a:endParaRPr lang="en-US" sz="1000" dirty="0"/>
          </a:p>
        </p:txBody>
      </p:sp>
      <p:pic>
        <p:nvPicPr>
          <p:cNvPr id="11"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12" name="Text 8"/>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13"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14" name="Text 9"/>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01  ·  03 THE QUESTION WE HEAR</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TEACHERS  ·  ALL GRADES</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What teachers are asking</a:t>
            </a:r>
            <a:endParaRPr lang="en-US" sz="3200" dirty="0"/>
          </a:p>
        </p:txBody>
      </p:sp>
      <p:sp>
        <p:nvSpPr>
          <p:cNvPr id="5" name="Question card"/>
          <p:cNvSpPr/>
          <p:nvPr/>
        </p:nvSpPr>
        <p:spPr>
          <a:xfrm>
            <a:off x="548640" y="1691640"/>
            <a:ext cx="11064240" cy="1325880"/>
          </a:xfrm>
          <a:prstGeom prst="roundRect">
            <a:avLst>
              <a:gd name="adj" fmla="val 10345"/>
            </a:avLst>
          </a:prstGeom>
          <a:solidFill>
            <a:srgbClr val="0D2240"/>
          </a:solidFill>
          <a:ln w="12700">
            <a:solidFill>
              <a:srgbClr val="0D2240"/>
            </a:solidFill>
            <a:prstDash val="solid"/>
          </a:ln>
        </p:spPr>
      </p:sp>
      <p:sp>
        <p:nvSpPr>
          <p:cNvPr id="6" name="Text 4"/>
          <p:cNvSpPr txBox="1"/>
          <p:nvPr/>
        </p:nvSpPr>
        <p:spPr>
          <a:xfrm>
            <a:off x="868680" y="1783080"/>
            <a:ext cx="10424160" cy="1143000"/>
          </a:xfrm>
          <a:prstGeom prst="rect">
            <a:avLst/>
          </a:prstGeom>
          <a:noFill/>
          <a:ln/>
        </p:spPr>
        <p:txBody>
          <a:bodyPr wrap="square" lIns="0" tIns="0" rIns="0" bIns="0" rtlCol="0" anchor="ctr"/>
          <a:lstStyle/>
          <a:p>
            <a:pPr indent="0" marL="0">
              <a:buNone/>
            </a:pPr>
            <a:r>
              <a:rPr lang="en-US" sz="2400" i="1" dirty="0">
                <a:solidFill>
                  <a:srgbClr val="FFFFFF"/>
                </a:solidFill>
                <a:latin typeface="Cambria" pitchFamily="34" charset="0"/>
                <a:ea typeface="Cambria" pitchFamily="34" charset="-122"/>
                <a:cs typeface="Cambria" pitchFamily="34" charset="-120"/>
              </a:rPr>
              <a:t>What should I do in the first ten minutes after a student starts missing school?</a:t>
            </a:r>
            <a:endParaRPr lang="en-US" sz="2400" dirty="0"/>
          </a:p>
        </p:txBody>
      </p:sp>
      <p:sp>
        <p:nvSpPr>
          <p:cNvPr id="7" name="Concern 1"/>
          <p:cNvSpPr/>
          <p:nvPr/>
        </p:nvSpPr>
        <p:spPr>
          <a:xfrm>
            <a:off x="548640" y="3291840"/>
            <a:ext cx="3566160" cy="2651760"/>
          </a:xfrm>
          <a:prstGeom prst="roundRect">
            <a:avLst>
              <a:gd name="adj" fmla="val 4138"/>
            </a:avLst>
          </a:prstGeom>
          <a:solidFill>
            <a:srgbClr val="FFFFFF"/>
          </a:solidFill>
          <a:ln w="12700">
            <a:solidFill>
              <a:srgbClr val="D9DEE8"/>
            </a:solidFill>
            <a:prstDash val="solid"/>
          </a:ln>
        </p:spPr>
      </p:sp>
      <p:sp>
        <p:nvSpPr>
          <p:cNvPr id="8" name="Shape 6"/>
          <p:cNvSpPr/>
          <p:nvPr/>
        </p:nvSpPr>
        <p:spPr>
          <a:xfrm>
            <a:off x="822960" y="3520440"/>
            <a:ext cx="640080" cy="640080"/>
          </a:xfrm>
          <a:prstGeom prst="ellipse">
            <a:avLst/>
          </a:prstGeom>
          <a:solidFill>
            <a:srgbClr val="E1251B"/>
          </a:solidFill>
          <a:ln w="12700">
            <a:solidFill>
              <a:srgbClr val="E1251B"/>
            </a:solidFill>
            <a:prstDash val="solid"/>
          </a:ln>
        </p:spPr>
      </p:sp>
      <p:sp>
        <p:nvSpPr>
          <p:cNvPr id="9" name="Text 7"/>
          <p:cNvSpPr txBox="1"/>
          <p:nvPr/>
        </p:nvSpPr>
        <p:spPr>
          <a:xfrm>
            <a:off x="82296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1</a:t>
            </a:r>
            <a:endParaRPr lang="en-US" sz="2200" dirty="0"/>
          </a:p>
        </p:txBody>
      </p:sp>
      <p:sp>
        <p:nvSpPr>
          <p:cNvPr id="10" name="Text 8"/>
          <p:cNvSpPr txBox="1"/>
          <p:nvPr/>
        </p:nvSpPr>
        <p:spPr>
          <a:xfrm>
            <a:off x="82296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The letter goes out before anyone asks why.</a:t>
            </a:r>
            <a:endParaRPr lang="en-US" sz="2000" dirty="0"/>
          </a:p>
        </p:txBody>
      </p:sp>
      <p:sp>
        <p:nvSpPr>
          <p:cNvPr id="11" name="Concern 2"/>
          <p:cNvSpPr/>
          <p:nvPr/>
        </p:nvSpPr>
        <p:spPr>
          <a:xfrm>
            <a:off x="4297680" y="3291840"/>
            <a:ext cx="3566160" cy="2651760"/>
          </a:xfrm>
          <a:prstGeom prst="roundRect">
            <a:avLst>
              <a:gd name="adj" fmla="val 4138"/>
            </a:avLst>
          </a:prstGeom>
          <a:solidFill>
            <a:srgbClr val="FFFFFF"/>
          </a:solidFill>
          <a:ln w="12700">
            <a:solidFill>
              <a:srgbClr val="D9DEE8"/>
            </a:solidFill>
            <a:prstDash val="solid"/>
          </a:ln>
        </p:spPr>
      </p:sp>
      <p:sp>
        <p:nvSpPr>
          <p:cNvPr id="12" name="Shape 10"/>
          <p:cNvSpPr/>
          <p:nvPr/>
        </p:nvSpPr>
        <p:spPr>
          <a:xfrm>
            <a:off x="4572000" y="3520440"/>
            <a:ext cx="640080" cy="640080"/>
          </a:xfrm>
          <a:prstGeom prst="ellipse">
            <a:avLst/>
          </a:prstGeom>
          <a:solidFill>
            <a:srgbClr val="1948AA"/>
          </a:solidFill>
          <a:ln w="12700">
            <a:solidFill>
              <a:srgbClr val="1948AA"/>
            </a:solidFill>
            <a:prstDash val="solid"/>
          </a:ln>
        </p:spPr>
      </p:sp>
      <p:sp>
        <p:nvSpPr>
          <p:cNvPr id="13" name="Text 11"/>
          <p:cNvSpPr txBox="1"/>
          <p:nvPr/>
        </p:nvSpPr>
        <p:spPr>
          <a:xfrm>
            <a:off x="457200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2</a:t>
            </a:r>
            <a:endParaRPr lang="en-US" sz="2200" dirty="0"/>
          </a:p>
        </p:txBody>
      </p:sp>
      <p:sp>
        <p:nvSpPr>
          <p:cNvPr id="14" name="Text 12"/>
          <p:cNvSpPr txBox="1"/>
          <p:nvPr/>
        </p:nvSpPr>
        <p:spPr>
          <a:xfrm>
            <a:off x="4572000" y="4343400"/>
            <a:ext cx="3017520" cy="1463040"/>
          </a:xfrm>
          <a:prstGeom prst="rect">
            <a:avLst/>
          </a:prstGeom>
          <a:noFill/>
          <a:ln/>
        </p:spPr>
        <p:txBody>
          <a:bodyPr wrap="square" lIns="0" tIns="0" rIns="0" bIns="0" rtlCol="0" anchor="t"/>
          <a:lstStyle/>
          <a:p>
            <a:pPr indent="0" marL="0">
              <a:buNone/>
            </a:pPr>
            <a:r>
              <a:rPr lang="en-US" sz="1900" dirty="0">
                <a:solidFill>
                  <a:srgbClr val="141414"/>
                </a:solidFill>
              </a:rPr>
              <a:t>One absence code is asked to hold four very different stories.</a:t>
            </a:r>
            <a:endParaRPr lang="en-US" sz="1900" dirty="0"/>
          </a:p>
        </p:txBody>
      </p:sp>
      <p:sp>
        <p:nvSpPr>
          <p:cNvPr id="15" name="Concern 3"/>
          <p:cNvSpPr/>
          <p:nvPr/>
        </p:nvSpPr>
        <p:spPr>
          <a:xfrm>
            <a:off x="8046720" y="3291840"/>
            <a:ext cx="3566160" cy="2651760"/>
          </a:xfrm>
          <a:prstGeom prst="roundRect">
            <a:avLst>
              <a:gd name="adj" fmla="val 4138"/>
            </a:avLst>
          </a:prstGeom>
          <a:solidFill>
            <a:srgbClr val="FFFFFF"/>
          </a:solidFill>
          <a:ln w="12700">
            <a:solidFill>
              <a:srgbClr val="D9DEE8"/>
            </a:solidFill>
            <a:prstDash val="solid"/>
          </a:ln>
        </p:spPr>
      </p:sp>
      <p:sp>
        <p:nvSpPr>
          <p:cNvPr id="16" name="Shape 14"/>
          <p:cNvSpPr/>
          <p:nvPr/>
        </p:nvSpPr>
        <p:spPr>
          <a:xfrm>
            <a:off x="8321040" y="3520440"/>
            <a:ext cx="640080" cy="640080"/>
          </a:xfrm>
          <a:prstGeom prst="ellipse">
            <a:avLst/>
          </a:prstGeom>
          <a:solidFill>
            <a:srgbClr val="F4A91D"/>
          </a:solidFill>
          <a:ln w="12700">
            <a:solidFill>
              <a:srgbClr val="F4A91D"/>
            </a:solidFill>
            <a:prstDash val="solid"/>
          </a:ln>
        </p:spPr>
      </p:sp>
      <p:sp>
        <p:nvSpPr>
          <p:cNvPr id="17" name="Text 15"/>
          <p:cNvSpPr txBox="1"/>
          <p:nvPr/>
        </p:nvSpPr>
        <p:spPr>
          <a:xfrm>
            <a:off x="832104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3</a:t>
            </a:r>
            <a:endParaRPr lang="en-US" sz="2200" dirty="0"/>
          </a:p>
        </p:txBody>
      </p:sp>
      <p:sp>
        <p:nvSpPr>
          <p:cNvPr id="18" name="Text 16"/>
          <p:cNvSpPr txBox="1"/>
          <p:nvPr/>
        </p:nvSpPr>
        <p:spPr>
          <a:xfrm>
            <a:off x="8321040" y="4343400"/>
            <a:ext cx="3017520" cy="1463040"/>
          </a:xfrm>
          <a:prstGeom prst="rect">
            <a:avLst/>
          </a:prstGeom>
          <a:noFill/>
          <a:ln/>
        </p:spPr>
        <p:txBody>
          <a:bodyPr wrap="square" lIns="0" tIns="0" rIns="0" bIns="0" rtlCol="0" anchor="t"/>
          <a:lstStyle/>
          <a:p>
            <a:pPr indent="0" marL="0">
              <a:buNone/>
            </a:pPr>
            <a:r>
              <a:rPr lang="en-US" sz="1900" dirty="0">
                <a:solidFill>
                  <a:srgbClr val="141414"/>
                </a:solidFill>
              </a:rPr>
              <a:t>Teachers see the pattern first, yet rarely own the next step.</a:t>
            </a:r>
            <a:endParaRPr lang="en-US" sz="1900" dirty="0"/>
          </a:p>
        </p:txBody>
      </p:sp>
      <p:pic>
        <p:nvPicPr>
          <p:cNvPr id="19"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0" name="Text 17"/>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1"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2" name="Text 18"/>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01  ·  04 NAME IT</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TEACHERS  ·  ALL GRADES</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Shared words before shared work</a:t>
            </a:r>
            <a:endParaRPr lang="en-US" sz="3200" dirty="0"/>
          </a:p>
        </p:txBody>
      </p:sp>
      <p:sp>
        <p:nvSpPr>
          <p:cNvPr id="5" name="Term 1"/>
          <p:cNvSpPr/>
          <p:nvPr/>
        </p:nvSpPr>
        <p:spPr>
          <a:xfrm>
            <a:off x="548640" y="1783080"/>
            <a:ext cx="3566160" cy="4114800"/>
          </a:xfrm>
          <a:prstGeom prst="roundRect">
            <a:avLst>
              <a:gd name="adj" fmla="val 3846"/>
            </a:avLst>
          </a:prstGeom>
          <a:solidFill>
            <a:srgbClr val="F2F4F8"/>
          </a:solidFill>
          <a:ln w="12700">
            <a:solidFill>
              <a:srgbClr val="F2F4F8"/>
            </a:solidFill>
            <a:prstDash val="solid"/>
          </a:ln>
        </p:spPr>
      </p:sp>
      <p:sp>
        <p:nvSpPr>
          <p:cNvPr id="6" name="Shape 4"/>
          <p:cNvSpPr/>
          <p:nvPr/>
        </p:nvSpPr>
        <p:spPr>
          <a:xfrm>
            <a:off x="822960" y="2057400"/>
            <a:ext cx="777240" cy="777240"/>
          </a:xfrm>
          <a:prstGeom prst="ellipse">
            <a:avLst/>
          </a:prstGeom>
          <a:solidFill>
            <a:srgbClr val="E1251B"/>
          </a:solidFill>
          <a:ln w="12700">
            <a:solidFill>
              <a:srgbClr val="E1251B"/>
            </a:solidFill>
            <a:prstDash val="solid"/>
          </a:ln>
        </p:spPr>
      </p:sp>
      <p:sp>
        <p:nvSpPr>
          <p:cNvPr id="7" name="Text 5"/>
          <p:cNvSpPr txBox="1"/>
          <p:nvPr/>
        </p:nvSpPr>
        <p:spPr>
          <a:xfrm>
            <a:off x="82296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A</a:t>
            </a:r>
            <a:endParaRPr lang="en-US" sz="2800" dirty="0"/>
          </a:p>
        </p:txBody>
      </p:sp>
      <p:sp>
        <p:nvSpPr>
          <p:cNvPr id="8" name="Text 6"/>
          <p:cNvSpPr txBox="1"/>
          <p:nvPr/>
        </p:nvSpPr>
        <p:spPr>
          <a:xfrm>
            <a:off x="822960" y="3017520"/>
            <a:ext cx="3017520" cy="822960"/>
          </a:xfrm>
          <a:prstGeom prst="rect">
            <a:avLst/>
          </a:prstGeom>
          <a:noFill/>
          <a:ln/>
        </p:spPr>
        <p:txBody>
          <a:bodyPr wrap="square" lIns="0" tIns="0" rIns="0" bIns="0" rtlCol="0" anchor="t"/>
          <a:lstStyle/>
          <a:p>
            <a:pPr indent="0" marL="0">
              <a:buNone/>
            </a:pPr>
            <a:r>
              <a:rPr lang="en-US" sz="2200" b="1" dirty="0">
                <a:solidFill>
                  <a:srgbClr val="0D2240"/>
                </a:solidFill>
                <a:latin typeface="Cambria" pitchFamily="34" charset="0"/>
                <a:ea typeface="Cambria" pitchFamily="34" charset="-122"/>
                <a:cs typeface="Cambria" pitchFamily="34" charset="-120"/>
              </a:rPr>
              <a:t>Attendance</a:t>
            </a:r>
            <a:endParaRPr lang="en-US" sz="2200" dirty="0"/>
          </a:p>
        </p:txBody>
      </p:sp>
      <p:sp>
        <p:nvSpPr>
          <p:cNvPr id="9" name="Text 7"/>
          <p:cNvSpPr txBox="1"/>
          <p:nvPr/>
        </p:nvSpPr>
        <p:spPr>
          <a:xfrm>
            <a:off x="822960" y="3886200"/>
            <a:ext cx="3017520" cy="1828800"/>
          </a:xfrm>
          <a:prstGeom prst="rect">
            <a:avLst/>
          </a:prstGeom>
          <a:noFill/>
          <a:ln/>
        </p:spPr>
        <p:txBody>
          <a:bodyPr wrap="square" lIns="0" tIns="0" rIns="0" bIns="0" rtlCol="0" anchor="t"/>
          <a:lstStyle/>
          <a:p>
            <a:pPr indent="0" marL="0">
              <a:buNone/>
            </a:pPr>
            <a:r>
              <a:rPr lang="en-US" sz="1800" dirty="0">
                <a:solidFill>
                  <a:srgbClr val="141414"/>
                </a:solidFill>
              </a:rPr>
              <a:t>The tally: every presence and every absence.</a:t>
            </a:r>
            <a:endParaRPr lang="en-US" sz="1800" dirty="0"/>
          </a:p>
        </p:txBody>
      </p:sp>
      <p:sp>
        <p:nvSpPr>
          <p:cNvPr id="10" name="Term 2"/>
          <p:cNvSpPr/>
          <p:nvPr/>
        </p:nvSpPr>
        <p:spPr>
          <a:xfrm>
            <a:off x="4297680" y="1783080"/>
            <a:ext cx="3566160" cy="4114800"/>
          </a:xfrm>
          <a:prstGeom prst="roundRect">
            <a:avLst>
              <a:gd name="adj" fmla="val 3846"/>
            </a:avLst>
          </a:prstGeom>
          <a:solidFill>
            <a:srgbClr val="0D2240"/>
          </a:solidFill>
          <a:ln w="12700">
            <a:solidFill>
              <a:srgbClr val="0D2240"/>
            </a:solidFill>
            <a:prstDash val="solid"/>
          </a:ln>
        </p:spPr>
      </p:sp>
      <p:sp>
        <p:nvSpPr>
          <p:cNvPr id="11" name="Shape 9"/>
          <p:cNvSpPr/>
          <p:nvPr/>
        </p:nvSpPr>
        <p:spPr>
          <a:xfrm>
            <a:off x="4572000" y="2057400"/>
            <a:ext cx="777240" cy="777240"/>
          </a:xfrm>
          <a:prstGeom prst="ellipse">
            <a:avLst/>
          </a:prstGeom>
          <a:solidFill>
            <a:srgbClr val="1948AA"/>
          </a:solidFill>
          <a:ln w="12700">
            <a:solidFill>
              <a:srgbClr val="1948AA"/>
            </a:solidFill>
            <a:prstDash val="solid"/>
          </a:ln>
        </p:spPr>
      </p:sp>
      <p:sp>
        <p:nvSpPr>
          <p:cNvPr id="12" name="Text 10"/>
          <p:cNvSpPr txBox="1"/>
          <p:nvPr/>
        </p:nvSpPr>
        <p:spPr>
          <a:xfrm>
            <a:off x="457200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A</a:t>
            </a:r>
            <a:endParaRPr lang="en-US" sz="2800" dirty="0"/>
          </a:p>
        </p:txBody>
      </p:sp>
      <p:sp>
        <p:nvSpPr>
          <p:cNvPr id="13" name="Text 11"/>
          <p:cNvSpPr txBox="1"/>
          <p:nvPr/>
        </p:nvSpPr>
        <p:spPr>
          <a:xfrm>
            <a:off x="4572000" y="3017520"/>
            <a:ext cx="3017520" cy="822960"/>
          </a:xfrm>
          <a:prstGeom prst="rect">
            <a:avLst/>
          </a:prstGeom>
          <a:noFill/>
          <a:ln/>
        </p:spPr>
        <p:txBody>
          <a:bodyPr wrap="square" lIns="0" tIns="0" rIns="0" bIns="0" rtlCol="0" anchor="t"/>
          <a:lstStyle/>
          <a:p>
            <a:pPr indent="0" marL="0">
              <a:buNone/>
            </a:pPr>
            <a:r>
              <a:rPr lang="en-US" sz="2200" b="1" dirty="0">
                <a:solidFill>
                  <a:srgbClr val="F4A91D"/>
                </a:solidFill>
                <a:latin typeface="Cambria" pitchFamily="34" charset="0"/>
                <a:ea typeface="Cambria" pitchFamily="34" charset="-122"/>
                <a:cs typeface="Cambria" pitchFamily="34" charset="-120"/>
              </a:rPr>
              <a:t>Absenteeism</a:t>
            </a:r>
            <a:endParaRPr lang="en-US" sz="2200" dirty="0"/>
          </a:p>
        </p:txBody>
      </p:sp>
      <p:sp>
        <p:nvSpPr>
          <p:cNvPr id="14" name="Text 12"/>
          <p:cNvSpPr txBox="1"/>
          <p:nvPr/>
        </p:nvSpPr>
        <p:spPr>
          <a:xfrm>
            <a:off x="4572000" y="3886200"/>
            <a:ext cx="3017520" cy="1828800"/>
          </a:xfrm>
          <a:prstGeom prst="rect">
            <a:avLst/>
          </a:prstGeom>
          <a:noFill/>
          <a:ln/>
        </p:spPr>
        <p:txBody>
          <a:bodyPr wrap="square" lIns="0" tIns="0" rIns="0" bIns="0" rtlCol="0" anchor="t"/>
          <a:lstStyle/>
          <a:p>
            <a:pPr indent="0" marL="0">
              <a:buNone/>
            </a:pPr>
            <a:r>
              <a:rPr lang="en-US" sz="1800" dirty="0">
                <a:solidFill>
                  <a:srgbClr val="FFFFFF"/>
                </a:solidFill>
              </a:rPr>
              <a:t>The reasons: everything around the why of an absence.</a:t>
            </a:r>
            <a:endParaRPr lang="en-US" sz="1800" dirty="0"/>
          </a:p>
        </p:txBody>
      </p:sp>
      <p:sp>
        <p:nvSpPr>
          <p:cNvPr id="15" name="Term 3"/>
          <p:cNvSpPr/>
          <p:nvPr/>
        </p:nvSpPr>
        <p:spPr>
          <a:xfrm>
            <a:off x="8046720" y="1783080"/>
            <a:ext cx="3566160" cy="4114800"/>
          </a:xfrm>
          <a:prstGeom prst="roundRect">
            <a:avLst>
              <a:gd name="adj" fmla="val 3846"/>
            </a:avLst>
          </a:prstGeom>
          <a:solidFill>
            <a:srgbClr val="F2F4F8"/>
          </a:solidFill>
          <a:ln w="12700">
            <a:solidFill>
              <a:srgbClr val="F2F4F8"/>
            </a:solidFill>
            <a:prstDash val="solid"/>
          </a:ln>
        </p:spPr>
      </p:sp>
      <p:sp>
        <p:nvSpPr>
          <p:cNvPr id="16" name="Shape 14"/>
          <p:cNvSpPr/>
          <p:nvPr/>
        </p:nvSpPr>
        <p:spPr>
          <a:xfrm>
            <a:off x="8321040" y="2057400"/>
            <a:ext cx="777240" cy="777240"/>
          </a:xfrm>
          <a:prstGeom prst="ellipse">
            <a:avLst/>
          </a:prstGeom>
          <a:solidFill>
            <a:srgbClr val="F4A91D"/>
          </a:solidFill>
          <a:ln w="12700">
            <a:solidFill>
              <a:srgbClr val="F4A91D"/>
            </a:solidFill>
            <a:prstDash val="solid"/>
          </a:ln>
        </p:spPr>
      </p:sp>
      <p:sp>
        <p:nvSpPr>
          <p:cNvPr id="17" name="Text 15"/>
          <p:cNvSpPr txBox="1"/>
          <p:nvPr/>
        </p:nvSpPr>
        <p:spPr>
          <a:xfrm>
            <a:off x="832104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C</a:t>
            </a:r>
            <a:endParaRPr lang="en-US" sz="2800" dirty="0"/>
          </a:p>
        </p:txBody>
      </p:sp>
      <p:sp>
        <p:nvSpPr>
          <p:cNvPr id="18" name="Text 16"/>
          <p:cNvSpPr txBox="1"/>
          <p:nvPr/>
        </p:nvSpPr>
        <p:spPr>
          <a:xfrm>
            <a:off x="8321040" y="3017520"/>
            <a:ext cx="3017520" cy="822960"/>
          </a:xfrm>
          <a:prstGeom prst="rect">
            <a:avLst/>
          </a:prstGeom>
          <a:noFill/>
          <a:ln/>
        </p:spPr>
        <p:txBody>
          <a:bodyPr wrap="square" lIns="0" tIns="0" rIns="0" bIns="0" rtlCol="0" anchor="t"/>
          <a:lstStyle/>
          <a:p>
            <a:pPr indent="0" marL="0">
              <a:buNone/>
            </a:pPr>
            <a:r>
              <a:rPr lang="en-US" sz="2200" b="1" dirty="0">
                <a:solidFill>
                  <a:srgbClr val="0D2240"/>
                </a:solidFill>
                <a:latin typeface="Cambria" pitchFamily="34" charset="0"/>
                <a:ea typeface="Cambria" pitchFamily="34" charset="-122"/>
                <a:cs typeface="Cambria" pitchFamily="34" charset="-120"/>
              </a:rPr>
              <a:t>Chronic absence</a:t>
            </a:r>
            <a:endParaRPr lang="en-US" sz="2200" dirty="0"/>
          </a:p>
        </p:txBody>
      </p:sp>
      <p:sp>
        <p:nvSpPr>
          <p:cNvPr id="19" name="Text 17"/>
          <p:cNvSpPr txBox="1"/>
          <p:nvPr/>
        </p:nvSpPr>
        <p:spPr>
          <a:xfrm>
            <a:off x="8321040" y="3886200"/>
            <a:ext cx="3017520" cy="1828800"/>
          </a:xfrm>
          <a:prstGeom prst="rect">
            <a:avLst/>
          </a:prstGeom>
          <a:noFill/>
          <a:ln/>
        </p:spPr>
        <p:txBody>
          <a:bodyPr wrap="square" lIns="0" tIns="0" rIns="0" bIns="0" rtlCol="0" anchor="t"/>
          <a:lstStyle/>
          <a:p>
            <a:pPr indent="0" marL="0">
              <a:buNone/>
            </a:pPr>
            <a:r>
              <a:rPr lang="en-US" sz="1800" dirty="0">
                <a:solidFill>
                  <a:srgbClr val="141414"/>
                </a:solidFill>
              </a:rPr>
              <a:t>Missing 10% or more of the school year, about 18 days, for any reason.</a:t>
            </a:r>
            <a:endParaRPr lang="en-US" sz="1800" dirty="0"/>
          </a:p>
        </p:txBody>
      </p:sp>
      <p:pic>
        <p:nvPicPr>
          <p:cNvPr id="20"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1" name="Text 18"/>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2"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3" name="Text 19"/>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2240"/>
        </a:solidFill>
      </p:bgPr>
    </p:bg>
    <p:spTree>
      <p:nvGrpSpPr>
        <p:cNvPr id="1" name=""/>
        <p:cNvGrpSpPr/>
        <p:nvPr/>
      </p:nvGrpSpPr>
      <p:grpSpPr>
        <a:xfrm>
          <a:off x="0" y="0"/>
          <a:ext cx="0" cy="0"/>
          <a:chOff x="0" y="0"/>
          <a:chExt cx="0" cy="0"/>
        </a:xfrm>
      </p:grpSpPr>
      <p:sp>
        <p:nvSpPr>
          <p:cNvPr id="2" name="Text 0"/>
          <p:cNvSpPr txBox="1"/>
          <p:nvPr/>
        </p:nvSpPr>
        <p:spPr>
          <a:xfrm>
            <a:off x="548640" y="320040"/>
            <a:ext cx="731520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SEAT 01  ·  05 WHAT THE EVIDENCE SAYS</a:t>
            </a:r>
            <a:endParaRPr lang="en-US" sz="1100" dirty="0"/>
          </a:p>
        </p:txBody>
      </p:sp>
      <p:sp>
        <p:nvSpPr>
          <p:cNvPr id="3" name="Text 1"/>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The numbers behind the moment</a:t>
            </a:r>
            <a:endParaRPr lang="en-US" sz="3200" dirty="0"/>
          </a:p>
        </p:txBody>
      </p:sp>
      <p:sp>
        <p:nvSpPr>
          <p:cNvPr id="4" name="Stat 1"/>
          <p:cNvSpPr/>
          <p:nvPr/>
        </p:nvSpPr>
        <p:spPr>
          <a:xfrm>
            <a:off x="548640" y="1783080"/>
            <a:ext cx="3566160" cy="4160520"/>
          </a:xfrm>
          <a:prstGeom prst="roundRect">
            <a:avLst>
              <a:gd name="adj" fmla="val 3846"/>
            </a:avLst>
          </a:prstGeom>
          <a:solidFill>
            <a:srgbClr val="16305A"/>
          </a:solidFill>
          <a:ln w="12700">
            <a:solidFill>
              <a:srgbClr val="2A4675"/>
            </a:solidFill>
            <a:prstDash val="solid"/>
          </a:ln>
        </p:spPr>
      </p:sp>
      <p:sp>
        <p:nvSpPr>
          <p:cNvPr id="5" name="Text 3"/>
          <p:cNvSpPr txBox="1"/>
          <p:nvPr/>
        </p:nvSpPr>
        <p:spPr>
          <a:xfrm>
            <a:off x="777240" y="1965960"/>
            <a:ext cx="3108960" cy="1280160"/>
          </a:xfrm>
          <a:prstGeom prst="rect">
            <a:avLst/>
          </a:prstGeom>
          <a:noFill/>
          <a:ln/>
        </p:spPr>
        <p:txBody>
          <a:bodyPr wrap="square" lIns="0" tIns="0" rIns="0" bIns="0" rtlCol="0" anchor="ctr"/>
          <a:lstStyle/>
          <a:p>
            <a:pPr indent="0" marL="0">
              <a:buNone/>
            </a:pPr>
            <a:r>
              <a:rPr lang="en-US" sz="5400" b="1" dirty="0">
                <a:solidFill>
                  <a:srgbClr val="F4A91D"/>
                </a:solidFill>
                <a:latin typeface="Cambria" pitchFamily="34" charset="0"/>
                <a:ea typeface="Cambria" pitchFamily="34" charset="-122"/>
                <a:cs typeface="Cambria" pitchFamily="34" charset="-120"/>
              </a:rPr>
              <a:t>~22%</a:t>
            </a:r>
            <a:endParaRPr lang="en-US" sz="5400" dirty="0"/>
          </a:p>
        </p:txBody>
      </p:sp>
      <p:sp>
        <p:nvSpPr>
          <p:cNvPr id="6" name="Text 4"/>
          <p:cNvSpPr txBox="1"/>
          <p:nvPr/>
        </p:nvSpPr>
        <p:spPr>
          <a:xfrm>
            <a:off x="777240" y="3337560"/>
            <a:ext cx="3108960" cy="1600200"/>
          </a:xfrm>
          <a:prstGeom prst="rect">
            <a:avLst/>
          </a:prstGeom>
          <a:noFill/>
          <a:ln/>
        </p:spPr>
        <p:txBody>
          <a:bodyPr wrap="square" lIns="0" tIns="0" rIns="0" bIns="0" rtlCol="0" anchor="t"/>
          <a:lstStyle/>
          <a:p>
            <a:pPr indent="0" marL="0">
              <a:buNone/>
            </a:pPr>
            <a:r>
              <a:rPr lang="en-US" sz="1600" dirty="0">
                <a:solidFill>
                  <a:srgbClr val="FFFFFF"/>
                </a:solidFill>
              </a:rPr>
              <a:t>of U.S. K-12 students chronically absent in 2024-25, about 10.8 million</a:t>
            </a:r>
            <a:endParaRPr lang="en-US" sz="1600" dirty="0"/>
          </a:p>
        </p:txBody>
      </p:sp>
      <p:sp>
        <p:nvSpPr>
          <p:cNvPr id="7" name="Text 5"/>
          <p:cNvSpPr txBox="1"/>
          <p:nvPr/>
        </p:nvSpPr>
        <p:spPr>
          <a:xfrm>
            <a:off x="77724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RAND ASDP (2025); AEI Return to Learn Tracker (Malkus, 2026); FutureEd (2026)</a:t>
            </a:r>
            <a:endParaRPr lang="en-US" sz="900" dirty="0"/>
          </a:p>
        </p:txBody>
      </p:sp>
      <p:sp>
        <p:nvSpPr>
          <p:cNvPr id="8" name="Stat 2"/>
          <p:cNvSpPr/>
          <p:nvPr/>
        </p:nvSpPr>
        <p:spPr>
          <a:xfrm>
            <a:off x="4297680" y="1783080"/>
            <a:ext cx="3566160" cy="4160520"/>
          </a:xfrm>
          <a:prstGeom prst="roundRect">
            <a:avLst>
              <a:gd name="adj" fmla="val 3846"/>
            </a:avLst>
          </a:prstGeom>
          <a:solidFill>
            <a:srgbClr val="16305A"/>
          </a:solidFill>
          <a:ln w="12700">
            <a:solidFill>
              <a:srgbClr val="2A4675"/>
            </a:solidFill>
            <a:prstDash val="solid"/>
          </a:ln>
        </p:spPr>
      </p:sp>
      <p:sp>
        <p:nvSpPr>
          <p:cNvPr id="9" name="Text 7"/>
          <p:cNvSpPr txBox="1"/>
          <p:nvPr/>
        </p:nvSpPr>
        <p:spPr>
          <a:xfrm>
            <a:off x="4526280" y="1965960"/>
            <a:ext cx="3108960" cy="1280160"/>
          </a:xfrm>
          <a:prstGeom prst="rect">
            <a:avLst/>
          </a:prstGeom>
          <a:noFill/>
          <a:ln/>
        </p:spPr>
        <p:txBody>
          <a:bodyPr wrap="square" lIns="0" tIns="0" rIns="0" bIns="0" rtlCol="0" anchor="ctr"/>
          <a:lstStyle/>
          <a:p>
            <a:pPr indent="0" marL="0">
              <a:buNone/>
            </a:pPr>
            <a:r>
              <a:rPr lang="en-US" sz="4000" b="1" dirty="0">
                <a:solidFill>
                  <a:srgbClr val="78AAE6"/>
                </a:solidFill>
                <a:latin typeface="Cambria" pitchFamily="34" charset="0"/>
                <a:ea typeface="Cambria" pitchFamily="34" charset="-122"/>
                <a:cs typeface="Cambria" pitchFamily="34" charset="-120"/>
              </a:rPr>
              <a:t>0.64 SD</a:t>
            </a:r>
            <a:endParaRPr lang="en-US" sz="4000" dirty="0"/>
          </a:p>
        </p:txBody>
      </p:sp>
      <p:sp>
        <p:nvSpPr>
          <p:cNvPr id="10" name="Text 8"/>
          <p:cNvSpPr txBox="1"/>
          <p:nvPr/>
        </p:nvSpPr>
        <p:spPr>
          <a:xfrm>
            <a:off x="4526280" y="3337560"/>
            <a:ext cx="3108960" cy="1600200"/>
          </a:xfrm>
          <a:prstGeom prst="rect">
            <a:avLst/>
          </a:prstGeom>
          <a:noFill/>
          <a:ln/>
        </p:spPr>
        <p:txBody>
          <a:bodyPr wrap="square" lIns="0" tIns="0" rIns="0" bIns="0" rtlCol="0" anchor="t"/>
          <a:lstStyle/>
          <a:p>
            <a:pPr indent="0" marL="0">
              <a:buNone/>
            </a:pPr>
            <a:r>
              <a:rPr lang="en-US" sz="1600" dirty="0">
                <a:solidFill>
                  <a:srgbClr val="FFFFFF"/>
                </a:solidFill>
              </a:rPr>
              <a:t>lower test scores for students missing 10+ days than for peers</a:t>
            </a:r>
            <a:endParaRPr lang="en-US" sz="1600" dirty="0"/>
          </a:p>
        </p:txBody>
      </p:sp>
      <p:sp>
        <p:nvSpPr>
          <p:cNvPr id="11" name="Text 9"/>
          <p:cNvSpPr txBox="1"/>
          <p:nvPr/>
        </p:nvSpPr>
        <p:spPr>
          <a:xfrm>
            <a:off x="452628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Economic Policy Institute (2018), Student Absenteeism: Who Misses School</a:t>
            </a:r>
            <a:endParaRPr lang="en-US" sz="900" dirty="0"/>
          </a:p>
        </p:txBody>
      </p:sp>
      <p:sp>
        <p:nvSpPr>
          <p:cNvPr id="12" name="Stat 3"/>
          <p:cNvSpPr/>
          <p:nvPr/>
        </p:nvSpPr>
        <p:spPr>
          <a:xfrm>
            <a:off x="8046720" y="1783080"/>
            <a:ext cx="3566160" cy="4160520"/>
          </a:xfrm>
          <a:prstGeom prst="roundRect">
            <a:avLst>
              <a:gd name="adj" fmla="val 3846"/>
            </a:avLst>
          </a:prstGeom>
          <a:solidFill>
            <a:srgbClr val="16305A"/>
          </a:solidFill>
          <a:ln w="12700">
            <a:solidFill>
              <a:srgbClr val="2A4675"/>
            </a:solidFill>
            <a:prstDash val="solid"/>
          </a:ln>
        </p:spPr>
      </p:sp>
      <p:sp>
        <p:nvSpPr>
          <p:cNvPr id="13" name="Text 11"/>
          <p:cNvSpPr txBox="1"/>
          <p:nvPr/>
        </p:nvSpPr>
        <p:spPr>
          <a:xfrm>
            <a:off x="8275320" y="1965960"/>
            <a:ext cx="3108960" cy="1280160"/>
          </a:xfrm>
          <a:prstGeom prst="rect">
            <a:avLst/>
          </a:prstGeom>
          <a:noFill/>
          <a:ln/>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~40%</a:t>
            </a:r>
            <a:endParaRPr lang="en-US" sz="5400" dirty="0"/>
          </a:p>
        </p:txBody>
      </p:sp>
      <p:sp>
        <p:nvSpPr>
          <p:cNvPr id="14" name="Text 12"/>
          <p:cNvSpPr txBox="1"/>
          <p:nvPr/>
        </p:nvSpPr>
        <p:spPr>
          <a:xfrm>
            <a:off x="8275320" y="3337560"/>
            <a:ext cx="3108960" cy="1600200"/>
          </a:xfrm>
          <a:prstGeom prst="rect">
            <a:avLst/>
          </a:prstGeom>
          <a:noFill/>
          <a:ln/>
        </p:spPr>
        <p:txBody>
          <a:bodyPr wrap="square" lIns="0" tIns="0" rIns="0" bIns="0" rtlCol="0" anchor="t"/>
          <a:lstStyle/>
          <a:p>
            <a:pPr indent="0" marL="0">
              <a:buNone/>
            </a:pPr>
            <a:r>
              <a:rPr lang="en-US" sz="1500" dirty="0">
                <a:solidFill>
                  <a:srgbClr val="FFFFFF"/>
                </a:solidFill>
              </a:rPr>
              <a:t>of one district's 'truancy' codes re-coded as withdrawal or avoidance by its registrar</a:t>
            </a:r>
            <a:endParaRPr lang="en-US" sz="1500" dirty="0"/>
          </a:p>
        </p:txBody>
      </p:sp>
      <p:sp>
        <p:nvSpPr>
          <p:cNvPr id="15" name="Text 13"/>
          <p:cNvSpPr txBox="1"/>
          <p:nvPr/>
        </p:nvSpPr>
        <p:spPr>
          <a:xfrm>
            <a:off x="827532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Schools Spared, Ch. 1, Another Voice from the Field</a:t>
            </a:r>
            <a:endParaRPr lang="en-US" sz="900" dirty="0"/>
          </a:p>
        </p:txBody>
      </p:sp>
      <p:pic>
        <p:nvPicPr>
          <p:cNvPr id="16"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17" name="Text 14"/>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8"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19" name="Text 15"/>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01  ·  06 CLASSIFY</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TEACHERS  ·  ALL GRADES</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Classify before you consequence</a:t>
            </a:r>
            <a:endParaRPr lang="en-US" sz="3200" dirty="0"/>
          </a:p>
        </p:txBody>
      </p:sp>
      <p:sp>
        <p:nvSpPr>
          <p:cNvPr id="5" name="Reason 1"/>
          <p:cNvSpPr/>
          <p:nvPr/>
        </p:nvSpPr>
        <p:spPr>
          <a:xfrm>
            <a:off x="548640" y="1691640"/>
            <a:ext cx="5394960" cy="1965960"/>
          </a:xfrm>
          <a:prstGeom prst="roundRect">
            <a:avLst>
              <a:gd name="adj" fmla="val 6977"/>
            </a:avLst>
          </a:prstGeom>
          <a:solidFill>
            <a:srgbClr val="E1251B"/>
          </a:solidFill>
          <a:ln w="12700">
            <a:solidFill>
              <a:srgbClr val="E1251B"/>
            </a:solidFill>
            <a:prstDash val="solid"/>
          </a:ln>
        </p:spPr>
      </p:sp>
      <p:sp>
        <p:nvSpPr>
          <p:cNvPr id="6" name="Text 4"/>
          <p:cNvSpPr txBox="1"/>
          <p:nvPr/>
        </p:nvSpPr>
        <p:spPr>
          <a:xfrm>
            <a:off x="868680" y="187452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Truancy</a:t>
            </a:r>
            <a:endParaRPr lang="en-US" sz="2200" dirty="0"/>
          </a:p>
        </p:txBody>
      </p:sp>
      <p:sp>
        <p:nvSpPr>
          <p:cNvPr id="7" name="Text 5"/>
          <p:cNvSpPr txBox="1"/>
          <p:nvPr/>
        </p:nvSpPr>
        <p:spPr>
          <a:xfrm>
            <a:off x="868680" y="2468880"/>
            <a:ext cx="4754880" cy="1051560"/>
          </a:xfrm>
          <a:prstGeom prst="rect">
            <a:avLst/>
          </a:prstGeom>
          <a:noFill/>
          <a:ln/>
        </p:spPr>
        <p:txBody>
          <a:bodyPr wrap="square" lIns="0" tIns="0" rIns="0" bIns="0" rtlCol="0" anchor="t"/>
          <a:lstStyle/>
          <a:p>
            <a:pPr indent="0" marL="0">
              <a:buNone/>
            </a:pPr>
            <a:r>
              <a:rPr lang="en-US" sz="1500" dirty="0">
                <a:solidFill>
                  <a:srgbClr val="FFFFFF"/>
                </a:solidFill>
              </a:rPr>
              <a:t>Choice-driven, unauthorized absence. The last-resort category, confirmed only after a real conversation.</a:t>
            </a:r>
            <a:endParaRPr lang="en-US" sz="1500" dirty="0"/>
          </a:p>
        </p:txBody>
      </p:sp>
      <p:sp>
        <p:nvSpPr>
          <p:cNvPr id="8" name="Reason 2"/>
          <p:cNvSpPr/>
          <p:nvPr/>
        </p:nvSpPr>
        <p:spPr>
          <a:xfrm>
            <a:off x="6126480" y="1691640"/>
            <a:ext cx="5394960" cy="1965960"/>
          </a:xfrm>
          <a:prstGeom prst="roundRect">
            <a:avLst>
              <a:gd name="adj" fmla="val 6977"/>
            </a:avLst>
          </a:prstGeom>
          <a:solidFill>
            <a:srgbClr val="1948AA"/>
          </a:solidFill>
          <a:ln w="12700">
            <a:solidFill>
              <a:srgbClr val="1948AA"/>
            </a:solidFill>
            <a:prstDash val="solid"/>
          </a:ln>
        </p:spPr>
      </p:sp>
      <p:sp>
        <p:nvSpPr>
          <p:cNvPr id="9" name="Text 7"/>
          <p:cNvSpPr txBox="1"/>
          <p:nvPr/>
        </p:nvSpPr>
        <p:spPr>
          <a:xfrm>
            <a:off x="6446520" y="187452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Withdrawal</a:t>
            </a:r>
            <a:endParaRPr lang="en-US" sz="2200" dirty="0"/>
          </a:p>
        </p:txBody>
      </p:sp>
      <p:sp>
        <p:nvSpPr>
          <p:cNvPr id="10" name="Text 8"/>
          <p:cNvSpPr txBox="1"/>
          <p:nvPr/>
        </p:nvSpPr>
        <p:spPr>
          <a:xfrm>
            <a:off x="6446520" y="2468880"/>
            <a:ext cx="4754880" cy="1051560"/>
          </a:xfrm>
          <a:prstGeom prst="rect">
            <a:avLst/>
          </a:prstGeom>
          <a:noFill/>
          <a:ln/>
        </p:spPr>
        <p:txBody>
          <a:bodyPr wrap="square" lIns="0" tIns="0" rIns="0" bIns="0" rtlCol="0" anchor="t"/>
          <a:lstStyle/>
          <a:p>
            <a:pPr indent="0" marL="0">
              <a:buNone/>
            </a:pPr>
            <a:r>
              <a:rPr lang="en-US" sz="1600" dirty="0">
                <a:solidFill>
                  <a:srgbClr val="FFFFFF"/>
                </a:solidFill>
              </a:rPr>
              <a:t>Family-centered: caregiving, shifts, housing, a ride that never came, economic survival.</a:t>
            </a:r>
            <a:endParaRPr lang="en-US" sz="1600" dirty="0"/>
          </a:p>
        </p:txBody>
      </p:sp>
      <p:sp>
        <p:nvSpPr>
          <p:cNvPr id="11" name="Reason 3"/>
          <p:cNvSpPr/>
          <p:nvPr/>
        </p:nvSpPr>
        <p:spPr>
          <a:xfrm>
            <a:off x="548640" y="3840480"/>
            <a:ext cx="5394960" cy="1965960"/>
          </a:xfrm>
          <a:prstGeom prst="roundRect">
            <a:avLst>
              <a:gd name="adj" fmla="val 6977"/>
            </a:avLst>
          </a:prstGeom>
          <a:solidFill>
            <a:srgbClr val="F4A91D"/>
          </a:solidFill>
          <a:ln w="12700">
            <a:solidFill>
              <a:srgbClr val="F4A91D"/>
            </a:solidFill>
            <a:prstDash val="solid"/>
          </a:ln>
        </p:spPr>
      </p:sp>
      <p:sp>
        <p:nvSpPr>
          <p:cNvPr id="12" name="Text 10"/>
          <p:cNvSpPr txBox="1"/>
          <p:nvPr/>
        </p:nvSpPr>
        <p:spPr>
          <a:xfrm>
            <a:off x="868680" y="4023360"/>
            <a:ext cx="4754880" cy="548640"/>
          </a:xfrm>
          <a:prstGeom prst="rect">
            <a:avLst/>
          </a:prstGeom>
          <a:noFill/>
          <a:ln/>
        </p:spPr>
        <p:txBody>
          <a:bodyPr wrap="square" lIns="0" tIns="0" rIns="0" bIns="0" rtlCol="0" anchor="ctr"/>
          <a:lstStyle/>
          <a:p>
            <a:pPr indent="0" marL="0">
              <a:buNone/>
            </a:pPr>
            <a:r>
              <a:rPr lang="en-US" sz="2200" b="1" dirty="0">
                <a:solidFill>
                  <a:srgbClr val="0D2240"/>
                </a:solidFill>
                <a:latin typeface="Cambria" pitchFamily="34" charset="0"/>
                <a:ea typeface="Cambria" pitchFamily="34" charset="-122"/>
                <a:cs typeface="Cambria" pitchFamily="34" charset="-120"/>
              </a:rPr>
              <a:t>Avoidance</a:t>
            </a:r>
            <a:endParaRPr lang="en-US" sz="2200" dirty="0"/>
          </a:p>
        </p:txBody>
      </p:sp>
      <p:sp>
        <p:nvSpPr>
          <p:cNvPr id="13" name="Text 11"/>
          <p:cNvSpPr txBox="1"/>
          <p:nvPr/>
        </p:nvSpPr>
        <p:spPr>
          <a:xfrm>
            <a:off x="868680" y="4617720"/>
            <a:ext cx="4754880" cy="1051560"/>
          </a:xfrm>
          <a:prstGeom prst="rect">
            <a:avLst/>
          </a:prstGeom>
          <a:noFill/>
          <a:ln/>
        </p:spPr>
        <p:txBody>
          <a:bodyPr wrap="square" lIns="0" tIns="0" rIns="0" bIns="0" rtlCol="0" anchor="t"/>
          <a:lstStyle/>
          <a:p>
            <a:pPr indent="0" marL="0">
              <a:buNone/>
            </a:pPr>
            <a:r>
              <a:rPr lang="en-US" sz="1600" dirty="0">
                <a:solidFill>
                  <a:srgbClr val="0D2240"/>
                </a:solidFill>
              </a:rPr>
              <a:t>Climate-driven: a building, class, peer or time of day the student experiences as unsafe.</a:t>
            </a:r>
            <a:endParaRPr lang="en-US" sz="1600" dirty="0"/>
          </a:p>
        </p:txBody>
      </p:sp>
      <p:sp>
        <p:nvSpPr>
          <p:cNvPr id="14" name="Reason 4"/>
          <p:cNvSpPr/>
          <p:nvPr/>
        </p:nvSpPr>
        <p:spPr>
          <a:xfrm>
            <a:off x="6126480" y="3840480"/>
            <a:ext cx="5394960" cy="1965960"/>
          </a:xfrm>
          <a:prstGeom prst="roundRect">
            <a:avLst>
              <a:gd name="adj" fmla="val 6977"/>
            </a:avLst>
          </a:prstGeom>
          <a:solidFill>
            <a:srgbClr val="0D2240"/>
          </a:solidFill>
          <a:ln w="12700">
            <a:solidFill>
              <a:srgbClr val="0D2240"/>
            </a:solidFill>
            <a:prstDash val="solid"/>
          </a:ln>
        </p:spPr>
      </p:sp>
      <p:sp>
        <p:nvSpPr>
          <p:cNvPr id="15" name="Text 13"/>
          <p:cNvSpPr txBox="1"/>
          <p:nvPr/>
        </p:nvSpPr>
        <p:spPr>
          <a:xfrm>
            <a:off x="6446520" y="402336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Refusal</a:t>
            </a:r>
            <a:endParaRPr lang="en-US" sz="2200" dirty="0"/>
          </a:p>
        </p:txBody>
      </p:sp>
      <p:sp>
        <p:nvSpPr>
          <p:cNvPr id="16" name="Text 14"/>
          <p:cNvSpPr txBox="1"/>
          <p:nvPr/>
        </p:nvSpPr>
        <p:spPr>
          <a:xfrm>
            <a:off x="6446520" y="4617720"/>
            <a:ext cx="4754880" cy="1051560"/>
          </a:xfrm>
          <a:prstGeom prst="rect">
            <a:avLst/>
          </a:prstGeom>
          <a:noFill/>
          <a:ln/>
        </p:spPr>
        <p:txBody>
          <a:bodyPr wrap="square" lIns="0" tIns="0" rIns="0" bIns="0" rtlCol="0" anchor="t"/>
          <a:lstStyle/>
          <a:p>
            <a:pPr indent="0" marL="0">
              <a:buNone/>
            </a:pPr>
            <a:r>
              <a:rPr lang="en-US" sz="1600" dirty="0">
                <a:solidFill>
                  <a:srgbClr val="FFFFFF"/>
                </a:solidFill>
              </a:rPr>
              <a:t>Anxiety-driven, often with clinical features. Needs health and counseling partners.</a:t>
            </a:r>
            <a:endParaRPr lang="en-US" sz="1600" dirty="0"/>
          </a:p>
        </p:txBody>
      </p:sp>
      <p:pic>
        <p:nvPicPr>
          <p:cNvPr id="17"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18" name="Text 15"/>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19"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0" name="Text 16"/>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01  ·  07 MONDAY MOVES</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TEACHERS  ·  ALL GRADES</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Three moves you can make this week</a:t>
            </a:r>
            <a:endParaRPr lang="en-US" sz="3200" dirty="0"/>
          </a:p>
        </p:txBody>
      </p:sp>
      <p:sp>
        <p:nvSpPr>
          <p:cNvPr id="5" name="Move 1"/>
          <p:cNvSpPr/>
          <p:nvPr/>
        </p:nvSpPr>
        <p:spPr>
          <a:xfrm>
            <a:off x="54864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6" name="Text 4"/>
          <p:cNvSpPr txBox="1"/>
          <p:nvPr/>
        </p:nvSpPr>
        <p:spPr>
          <a:xfrm>
            <a:off x="822960" y="1920240"/>
            <a:ext cx="1280160" cy="822960"/>
          </a:xfrm>
          <a:prstGeom prst="rect">
            <a:avLst/>
          </a:prstGeom>
          <a:noFill/>
          <a:ln/>
        </p:spPr>
        <p:txBody>
          <a:bodyPr wrap="square" lIns="0" tIns="0" rIns="0" bIns="0" rtlCol="0" anchor="ctr"/>
          <a:lstStyle/>
          <a:p>
            <a:pPr indent="0" marL="0">
              <a:buNone/>
            </a:pPr>
            <a:r>
              <a:rPr lang="en-US" sz="4000" b="1" dirty="0">
                <a:solidFill>
                  <a:srgbClr val="E1251B"/>
                </a:solidFill>
                <a:latin typeface="Cambria" pitchFamily="34" charset="0"/>
                <a:ea typeface="Cambria" pitchFamily="34" charset="-122"/>
                <a:cs typeface="Cambria" pitchFamily="34" charset="-120"/>
              </a:rPr>
              <a:t>01</a:t>
            </a:r>
            <a:endParaRPr lang="en-US" sz="4000" dirty="0"/>
          </a:p>
        </p:txBody>
      </p:sp>
      <p:sp>
        <p:nvSpPr>
          <p:cNvPr id="7" name="Shape 5"/>
          <p:cNvSpPr/>
          <p:nvPr/>
        </p:nvSpPr>
        <p:spPr>
          <a:xfrm>
            <a:off x="2651760" y="2103120"/>
            <a:ext cx="1188720" cy="411480"/>
          </a:xfrm>
          <a:prstGeom prst="roundRect">
            <a:avLst>
              <a:gd name="adj" fmla="val 44444"/>
            </a:avLst>
          </a:prstGeom>
          <a:solidFill>
            <a:srgbClr val="E6F4EA"/>
          </a:solidFill>
          <a:ln w="12700">
            <a:solidFill>
              <a:srgbClr val="FFFFFF"/>
            </a:solidFill>
            <a:prstDash val="solid"/>
          </a:ln>
        </p:spPr>
      </p:sp>
      <p:sp>
        <p:nvSpPr>
          <p:cNvPr id="8" name="Text 6"/>
          <p:cNvSpPr txBox="1"/>
          <p:nvPr/>
        </p:nvSpPr>
        <p:spPr>
          <a:xfrm>
            <a:off x="265176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9" name="Text 7"/>
          <p:cNvSpPr txBox="1"/>
          <p:nvPr/>
        </p:nvSpPr>
        <p:spPr>
          <a:xfrm>
            <a:off x="82296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Ask why first</a:t>
            </a:r>
            <a:endParaRPr lang="en-US" sz="2000" dirty="0"/>
          </a:p>
        </p:txBody>
      </p:sp>
      <p:sp>
        <p:nvSpPr>
          <p:cNvPr id="10" name="Text 8"/>
          <p:cNvSpPr txBox="1"/>
          <p:nvPr/>
        </p:nvSpPr>
        <p:spPr>
          <a:xfrm>
            <a:off x="822960" y="3749040"/>
            <a:ext cx="3017520" cy="2011680"/>
          </a:xfrm>
          <a:prstGeom prst="rect">
            <a:avLst/>
          </a:prstGeom>
          <a:noFill/>
          <a:ln/>
        </p:spPr>
        <p:txBody>
          <a:bodyPr wrap="square" lIns="0" tIns="0" rIns="0" bIns="0" rtlCol="0" anchor="t"/>
          <a:lstStyle/>
          <a:p>
            <a:pPr indent="0" marL="0">
              <a:buNone/>
            </a:pPr>
            <a:r>
              <a:rPr lang="en-US" sz="1600" dirty="0">
                <a:solidFill>
                  <a:srgbClr val="141414"/>
                </a:solidFill>
              </a:rPr>
              <a:t>One conversation with the student or family before any referral: what happened on the days you missed?</a:t>
            </a:r>
            <a:endParaRPr lang="en-US" sz="1600" dirty="0"/>
          </a:p>
        </p:txBody>
      </p:sp>
      <p:sp>
        <p:nvSpPr>
          <p:cNvPr id="11" name="Move 2"/>
          <p:cNvSpPr/>
          <p:nvPr/>
        </p:nvSpPr>
        <p:spPr>
          <a:xfrm>
            <a:off x="429768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12" name="Text 10"/>
          <p:cNvSpPr txBox="1"/>
          <p:nvPr/>
        </p:nvSpPr>
        <p:spPr>
          <a:xfrm>
            <a:off x="4572000" y="1920240"/>
            <a:ext cx="1280160" cy="822960"/>
          </a:xfrm>
          <a:prstGeom prst="rect">
            <a:avLst/>
          </a:prstGeom>
          <a:noFill/>
          <a:ln/>
        </p:spPr>
        <p:txBody>
          <a:bodyPr wrap="square" lIns="0" tIns="0" rIns="0" bIns="0" rtlCol="0" anchor="ctr"/>
          <a:lstStyle/>
          <a:p>
            <a:pPr indent="0" marL="0">
              <a:buNone/>
            </a:pPr>
            <a:r>
              <a:rPr lang="en-US" sz="4000" b="1" dirty="0">
                <a:solidFill>
                  <a:srgbClr val="1948AA"/>
                </a:solidFill>
                <a:latin typeface="Cambria" pitchFamily="34" charset="0"/>
                <a:ea typeface="Cambria" pitchFamily="34" charset="-122"/>
                <a:cs typeface="Cambria" pitchFamily="34" charset="-120"/>
              </a:rPr>
              <a:t>02</a:t>
            </a:r>
            <a:endParaRPr lang="en-US" sz="4000" dirty="0"/>
          </a:p>
        </p:txBody>
      </p:sp>
      <p:sp>
        <p:nvSpPr>
          <p:cNvPr id="13" name="Shape 11"/>
          <p:cNvSpPr/>
          <p:nvPr/>
        </p:nvSpPr>
        <p:spPr>
          <a:xfrm>
            <a:off x="6400800" y="2103120"/>
            <a:ext cx="1188720" cy="411480"/>
          </a:xfrm>
          <a:prstGeom prst="roundRect">
            <a:avLst>
              <a:gd name="adj" fmla="val 44444"/>
            </a:avLst>
          </a:prstGeom>
          <a:solidFill>
            <a:srgbClr val="E6F4EA"/>
          </a:solidFill>
          <a:ln w="12700">
            <a:solidFill>
              <a:srgbClr val="FFFFFF"/>
            </a:solidFill>
            <a:prstDash val="solid"/>
          </a:ln>
        </p:spPr>
      </p:sp>
      <p:sp>
        <p:nvSpPr>
          <p:cNvPr id="14" name="Text 12"/>
          <p:cNvSpPr txBox="1"/>
          <p:nvPr/>
        </p:nvSpPr>
        <p:spPr>
          <a:xfrm>
            <a:off x="640080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15" name="Text 13"/>
          <p:cNvSpPr txBox="1"/>
          <p:nvPr/>
        </p:nvSpPr>
        <p:spPr>
          <a:xfrm>
            <a:off x="457200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Write their words</a:t>
            </a:r>
            <a:endParaRPr lang="en-US" sz="2000" dirty="0"/>
          </a:p>
        </p:txBody>
      </p:sp>
      <p:sp>
        <p:nvSpPr>
          <p:cNvPr id="16" name="Text 14"/>
          <p:cNvSpPr txBox="1"/>
          <p:nvPr/>
        </p:nvSpPr>
        <p:spPr>
          <a:xfrm>
            <a:off x="457200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Record the family's own explanation so the team can classify accurately.</a:t>
            </a:r>
            <a:endParaRPr lang="en-US" sz="1800" dirty="0"/>
          </a:p>
        </p:txBody>
      </p:sp>
      <p:sp>
        <p:nvSpPr>
          <p:cNvPr id="17" name="Move 3"/>
          <p:cNvSpPr/>
          <p:nvPr/>
        </p:nvSpPr>
        <p:spPr>
          <a:xfrm>
            <a:off x="804672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18" name="Text 16"/>
          <p:cNvSpPr txBox="1"/>
          <p:nvPr/>
        </p:nvSpPr>
        <p:spPr>
          <a:xfrm>
            <a:off x="8321040" y="1920240"/>
            <a:ext cx="1280160" cy="822960"/>
          </a:xfrm>
          <a:prstGeom prst="rect">
            <a:avLst/>
          </a:prstGeom>
          <a:noFill/>
          <a:ln/>
        </p:spPr>
        <p:txBody>
          <a:bodyPr wrap="square" lIns="0" tIns="0" rIns="0" bIns="0" rtlCol="0" anchor="ctr"/>
          <a:lstStyle/>
          <a:p>
            <a:pPr indent="0" marL="0">
              <a:buNone/>
            </a:pPr>
            <a:r>
              <a:rPr lang="en-US" sz="4000" b="1" dirty="0">
                <a:solidFill>
                  <a:srgbClr val="F4A91D"/>
                </a:solidFill>
                <a:latin typeface="Cambria" pitchFamily="34" charset="0"/>
                <a:ea typeface="Cambria" pitchFamily="34" charset="-122"/>
                <a:cs typeface="Cambria" pitchFamily="34" charset="-120"/>
              </a:rPr>
              <a:t>03</a:t>
            </a:r>
            <a:endParaRPr lang="en-US" sz="4000" dirty="0"/>
          </a:p>
        </p:txBody>
      </p:sp>
      <p:sp>
        <p:nvSpPr>
          <p:cNvPr id="19" name="Shape 17"/>
          <p:cNvSpPr/>
          <p:nvPr/>
        </p:nvSpPr>
        <p:spPr>
          <a:xfrm>
            <a:off x="10149840" y="2103120"/>
            <a:ext cx="1188720" cy="411480"/>
          </a:xfrm>
          <a:prstGeom prst="roundRect">
            <a:avLst>
              <a:gd name="adj" fmla="val 44444"/>
            </a:avLst>
          </a:prstGeom>
          <a:solidFill>
            <a:srgbClr val="E6F4EA"/>
          </a:solidFill>
          <a:ln w="12700">
            <a:solidFill>
              <a:srgbClr val="FFFFFF"/>
            </a:solidFill>
            <a:prstDash val="solid"/>
          </a:ln>
        </p:spPr>
      </p:sp>
      <p:sp>
        <p:nvSpPr>
          <p:cNvPr id="20" name="Text 18"/>
          <p:cNvSpPr txBox="1"/>
          <p:nvPr/>
        </p:nvSpPr>
        <p:spPr>
          <a:xfrm>
            <a:off x="1014984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21" name="Text 19"/>
          <p:cNvSpPr txBox="1"/>
          <p:nvPr/>
        </p:nvSpPr>
        <p:spPr>
          <a:xfrm>
            <a:off x="832104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Hand off with a name</a:t>
            </a:r>
            <a:endParaRPr lang="en-US" sz="2000" dirty="0"/>
          </a:p>
        </p:txBody>
      </p:sp>
      <p:sp>
        <p:nvSpPr>
          <p:cNvPr id="22" name="Text 20"/>
          <p:cNvSpPr txBox="1"/>
          <p:nvPr/>
        </p:nvSpPr>
        <p:spPr>
          <a:xfrm>
            <a:off x="8321040" y="3749040"/>
            <a:ext cx="3017520" cy="2011680"/>
          </a:xfrm>
          <a:prstGeom prst="rect">
            <a:avLst/>
          </a:prstGeom>
          <a:noFill/>
          <a:ln/>
        </p:spPr>
        <p:txBody>
          <a:bodyPr wrap="square" lIns="0" tIns="0" rIns="0" bIns="0" rtlCol="0" anchor="t"/>
          <a:lstStyle/>
          <a:p>
            <a:pPr indent="0" marL="0">
              <a:buNone/>
            </a:pPr>
            <a:r>
              <a:rPr lang="en-US" sz="1700" dirty="0">
                <a:solidFill>
                  <a:srgbClr val="141414"/>
                </a:solidFill>
              </a:rPr>
              <a:t>Tell your attendance lead which of the four reasons you heard and who follows up by when.</a:t>
            </a:r>
            <a:endParaRPr lang="en-US" sz="1700" dirty="0"/>
          </a:p>
        </p:txBody>
      </p:sp>
      <p:pic>
        <p:nvPicPr>
          <p:cNvPr id="23"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4" name="Text 21"/>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5"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6" name="Text 22"/>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01  ·  08 FIND YOUR DATA</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TEACHERS  ·  ALL GRADES</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A PRESENCE™ prompt for your building</a:t>
            </a:r>
            <a:endParaRPr lang="en-US" sz="3200" dirty="0"/>
          </a:p>
        </p:txBody>
      </p:sp>
      <p:sp>
        <p:nvSpPr>
          <p:cNvPr id="5" name="Shape 3"/>
          <p:cNvSpPr/>
          <p:nvPr/>
        </p:nvSpPr>
        <p:spPr>
          <a:xfrm>
            <a:off x="795528" y="1737360"/>
            <a:ext cx="868680" cy="868680"/>
          </a:xfrm>
          <a:prstGeom prst="ellipse">
            <a:avLst/>
          </a:prstGeom>
          <a:solidFill>
            <a:srgbClr val="E1251B"/>
          </a:solidFill>
          <a:ln w="12700">
            <a:solidFill>
              <a:srgbClr val="E1251B"/>
            </a:solidFill>
            <a:prstDash val="solid"/>
          </a:ln>
        </p:spPr>
      </p:sp>
      <p:sp>
        <p:nvSpPr>
          <p:cNvPr id="6" name="Text 4"/>
          <p:cNvSpPr txBox="1"/>
          <p:nvPr/>
        </p:nvSpPr>
        <p:spPr>
          <a:xfrm>
            <a:off x="795528" y="1737360"/>
            <a:ext cx="868680" cy="86868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P</a:t>
            </a:r>
            <a:endParaRPr lang="en-US" sz="2800" dirty="0"/>
          </a:p>
        </p:txBody>
      </p:sp>
      <p:sp>
        <p:nvSpPr>
          <p:cNvPr id="7" name="Text 5"/>
          <p:cNvSpPr txBox="1"/>
          <p:nvPr/>
        </p:nvSpPr>
        <p:spPr>
          <a:xfrm>
            <a:off x="548640" y="2651760"/>
            <a:ext cx="1371600" cy="640080"/>
          </a:xfrm>
          <a:prstGeom prst="rect">
            <a:avLst/>
          </a:prstGeom>
          <a:noFill/>
          <a:ln/>
        </p:spPr>
        <p:txBody>
          <a:bodyPr wrap="square" lIns="0" tIns="0" rIns="0" bIns="0" rtlCol="0" anchor="t"/>
          <a:lstStyle/>
          <a:p>
            <a:pPr algn="ctr" indent="0" marL="0">
              <a:buNone/>
            </a:pPr>
            <a:r>
              <a:rPr lang="en-US" sz="1000" b="1" dirty="0">
                <a:solidFill>
                  <a:srgbClr val="0D2240"/>
                </a:solidFill>
              </a:rPr>
              <a:t>Problem definition</a:t>
            </a:r>
            <a:endParaRPr lang="en-US" sz="1000" dirty="0"/>
          </a:p>
        </p:txBody>
      </p:sp>
      <p:sp>
        <p:nvSpPr>
          <p:cNvPr id="8" name="Shape 6"/>
          <p:cNvSpPr/>
          <p:nvPr/>
        </p:nvSpPr>
        <p:spPr>
          <a:xfrm>
            <a:off x="2194560" y="1737360"/>
            <a:ext cx="868680" cy="868680"/>
          </a:xfrm>
          <a:prstGeom prst="ellipse">
            <a:avLst/>
          </a:prstGeom>
          <a:solidFill>
            <a:srgbClr val="E1251B"/>
          </a:solidFill>
          <a:ln w="12700">
            <a:solidFill>
              <a:srgbClr val="E1251B"/>
            </a:solidFill>
            <a:prstDash val="solid"/>
          </a:ln>
        </p:spPr>
      </p:sp>
      <p:sp>
        <p:nvSpPr>
          <p:cNvPr id="9" name="Text 7"/>
          <p:cNvSpPr txBox="1"/>
          <p:nvPr/>
        </p:nvSpPr>
        <p:spPr>
          <a:xfrm>
            <a:off x="2194560" y="1737360"/>
            <a:ext cx="868680" cy="86868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R</a:t>
            </a:r>
            <a:endParaRPr lang="en-US" sz="2800" dirty="0"/>
          </a:p>
        </p:txBody>
      </p:sp>
      <p:sp>
        <p:nvSpPr>
          <p:cNvPr id="10" name="Text 8"/>
          <p:cNvSpPr txBox="1"/>
          <p:nvPr/>
        </p:nvSpPr>
        <p:spPr>
          <a:xfrm>
            <a:off x="1947672" y="2651760"/>
            <a:ext cx="1371600" cy="640080"/>
          </a:xfrm>
          <a:prstGeom prst="rect">
            <a:avLst/>
          </a:prstGeom>
          <a:noFill/>
          <a:ln/>
        </p:spPr>
        <p:txBody>
          <a:bodyPr wrap="square" lIns="0" tIns="0" rIns="0" bIns="0" rtlCol="0" anchor="t"/>
          <a:lstStyle/>
          <a:p>
            <a:pPr algn="ctr" indent="0" marL="0">
              <a:buNone/>
            </a:pPr>
            <a:r>
              <a:rPr lang="en-US" sz="1000" b="1" dirty="0">
                <a:solidFill>
                  <a:srgbClr val="0D2240"/>
                </a:solidFill>
              </a:rPr>
              <a:t>Research evidence</a:t>
            </a:r>
            <a:endParaRPr lang="en-US" sz="1000" dirty="0"/>
          </a:p>
        </p:txBody>
      </p:sp>
      <p:sp>
        <p:nvSpPr>
          <p:cNvPr id="11" name="Shape 9"/>
          <p:cNvSpPr/>
          <p:nvPr/>
        </p:nvSpPr>
        <p:spPr>
          <a:xfrm>
            <a:off x="3593592" y="1737360"/>
            <a:ext cx="868680" cy="868680"/>
          </a:xfrm>
          <a:prstGeom prst="ellipse">
            <a:avLst/>
          </a:prstGeom>
          <a:solidFill>
            <a:srgbClr val="F2F4F8"/>
          </a:solidFill>
          <a:ln w="12700">
            <a:solidFill>
              <a:srgbClr val="D9DEE8"/>
            </a:solidFill>
            <a:prstDash val="solid"/>
          </a:ln>
        </p:spPr>
      </p:sp>
      <p:sp>
        <p:nvSpPr>
          <p:cNvPr id="12" name="Text 10"/>
          <p:cNvSpPr txBox="1"/>
          <p:nvPr/>
        </p:nvSpPr>
        <p:spPr>
          <a:xfrm>
            <a:off x="3593592"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13" name="Text 11"/>
          <p:cNvSpPr txBox="1"/>
          <p:nvPr/>
        </p:nvSpPr>
        <p:spPr>
          <a:xfrm>
            <a:off x="3346704"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Environmental context</a:t>
            </a:r>
            <a:endParaRPr lang="en-US" sz="1000" dirty="0"/>
          </a:p>
        </p:txBody>
      </p:sp>
      <p:sp>
        <p:nvSpPr>
          <p:cNvPr id="14" name="Shape 12"/>
          <p:cNvSpPr/>
          <p:nvPr/>
        </p:nvSpPr>
        <p:spPr>
          <a:xfrm>
            <a:off x="4992624" y="1737360"/>
            <a:ext cx="868680" cy="868680"/>
          </a:xfrm>
          <a:prstGeom prst="ellipse">
            <a:avLst/>
          </a:prstGeom>
          <a:solidFill>
            <a:srgbClr val="E1251B"/>
          </a:solidFill>
          <a:ln w="12700">
            <a:solidFill>
              <a:srgbClr val="E1251B"/>
            </a:solidFill>
            <a:prstDash val="solid"/>
          </a:ln>
        </p:spPr>
      </p:sp>
      <p:sp>
        <p:nvSpPr>
          <p:cNvPr id="15" name="Text 13"/>
          <p:cNvSpPr txBox="1"/>
          <p:nvPr/>
        </p:nvSpPr>
        <p:spPr>
          <a:xfrm>
            <a:off x="4992624" y="1737360"/>
            <a:ext cx="868680" cy="86868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S</a:t>
            </a:r>
            <a:endParaRPr lang="en-US" sz="2800" dirty="0"/>
          </a:p>
        </p:txBody>
      </p:sp>
      <p:sp>
        <p:nvSpPr>
          <p:cNvPr id="16" name="Text 14"/>
          <p:cNvSpPr txBox="1"/>
          <p:nvPr/>
        </p:nvSpPr>
        <p:spPr>
          <a:xfrm>
            <a:off x="4745736" y="2651760"/>
            <a:ext cx="1371600" cy="640080"/>
          </a:xfrm>
          <a:prstGeom prst="rect">
            <a:avLst/>
          </a:prstGeom>
          <a:noFill/>
          <a:ln/>
        </p:spPr>
        <p:txBody>
          <a:bodyPr wrap="square" lIns="0" tIns="0" rIns="0" bIns="0" rtlCol="0" anchor="t"/>
          <a:lstStyle/>
          <a:p>
            <a:pPr algn="ctr" indent="0" marL="0">
              <a:buNone/>
            </a:pPr>
            <a:r>
              <a:rPr lang="en-US" sz="1000" b="1" dirty="0">
                <a:solidFill>
                  <a:srgbClr val="0D2240"/>
                </a:solidFill>
              </a:rPr>
              <a:t>Statistical analysis</a:t>
            </a:r>
            <a:endParaRPr lang="en-US" sz="1000" dirty="0"/>
          </a:p>
        </p:txBody>
      </p:sp>
      <p:sp>
        <p:nvSpPr>
          <p:cNvPr id="17" name="Shape 15"/>
          <p:cNvSpPr/>
          <p:nvPr/>
        </p:nvSpPr>
        <p:spPr>
          <a:xfrm>
            <a:off x="6391656" y="1737360"/>
            <a:ext cx="868680" cy="868680"/>
          </a:xfrm>
          <a:prstGeom prst="ellipse">
            <a:avLst/>
          </a:prstGeom>
          <a:solidFill>
            <a:srgbClr val="F2F4F8"/>
          </a:solidFill>
          <a:ln w="12700">
            <a:solidFill>
              <a:srgbClr val="D9DEE8"/>
            </a:solidFill>
            <a:prstDash val="solid"/>
          </a:ln>
        </p:spPr>
      </p:sp>
      <p:sp>
        <p:nvSpPr>
          <p:cNvPr id="18" name="Text 16"/>
          <p:cNvSpPr txBox="1"/>
          <p:nvPr/>
        </p:nvSpPr>
        <p:spPr>
          <a:xfrm>
            <a:off x="6391656"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19" name="Text 17"/>
          <p:cNvSpPr txBox="1"/>
          <p:nvPr/>
        </p:nvSpPr>
        <p:spPr>
          <a:xfrm>
            <a:off x="6144768"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Equity assessment</a:t>
            </a:r>
            <a:endParaRPr lang="en-US" sz="1000" dirty="0"/>
          </a:p>
        </p:txBody>
      </p:sp>
      <p:sp>
        <p:nvSpPr>
          <p:cNvPr id="20" name="Shape 18"/>
          <p:cNvSpPr/>
          <p:nvPr/>
        </p:nvSpPr>
        <p:spPr>
          <a:xfrm>
            <a:off x="7790688" y="1737360"/>
            <a:ext cx="868680" cy="868680"/>
          </a:xfrm>
          <a:prstGeom prst="ellipse">
            <a:avLst/>
          </a:prstGeom>
          <a:solidFill>
            <a:srgbClr val="F2F4F8"/>
          </a:solidFill>
          <a:ln w="12700">
            <a:solidFill>
              <a:srgbClr val="D9DEE8"/>
            </a:solidFill>
            <a:prstDash val="solid"/>
          </a:ln>
        </p:spPr>
      </p:sp>
      <p:sp>
        <p:nvSpPr>
          <p:cNvPr id="21" name="Text 19"/>
          <p:cNvSpPr txBox="1"/>
          <p:nvPr/>
        </p:nvSpPr>
        <p:spPr>
          <a:xfrm>
            <a:off x="7790688"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N</a:t>
            </a:r>
            <a:endParaRPr lang="en-US" sz="2800" dirty="0"/>
          </a:p>
        </p:txBody>
      </p:sp>
      <p:sp>
        <p:nvSpPr>
          <p:cNvPr id="22" name="Text 20"/>
          <p:cNvSpPr txBox="1"/>
          <p:nvPr/>
        </p:nvSpPr>
        <p:spPr>
          <a:xfrm>
            <a:off x="7543800"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Network and partnership</a:t>
            </a:r>
            <a:endParaRPr lang="en-US" sz="1000" dirty="0"/>
          </a:p>
        </p:txBody>
      </p:sp>
      <p:sp>
        <p:nvSpPr>
          <p:cNvPr id="23" name="Shape 21"/>
          <p:cNvSpPr/>
          <p:nvPr/>
        </p:nvSpPr>
        <p:spPr>
          <a:xfrm>
            <a:off x="9189720" y="1737360"/>
            <a:ext cx="868680" cy="868680"/>
          </a:xfrm>
          <a:prstGeom prst="ellipse">
            <a:avLst/>
          </a:prstGeom>
          <a:solidFill>
            <a:srgbClr val="F2F4F8"/>
          </a:solidFill>
          <a:ln w="12700">
            <a:solidFill>
              <a:srgbClr val="D9DEE8"/>
            </a:solidFill>
            <a:prstDash val="solid"/>
          </a:ln>
        </p:spPr>
      </p:sp>
      <p:sp>
        <p:nvSpPr>
          <p:cNvPr id="24" name="Text 22"/>
          <p:cNvSpPr txBox="1"/>
          <p:nvPr/>
        </p:nvSpPr>
        <p:spPr>
          <a:xfrm>
            <a:off x="9189720"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C</a:t>
            </a:r>
            <a:endParaRPr lang="en-US" sz="2800" dirty="0"/>
          </a:p>
        </p:txBody>
      </p:sp>
      <p:sp>
        <p:nvSpPr>
          <p:cNvPr id="25" name="Text 23"/>
          <p:cNvSpPr txBox="1"/>
          <p:nvPr/>
        </p:nvSpPr>
        <p:spPr>
          <a:xfrm>
            <a:off x="8942832"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Compliance and legal</a:t>
            </a:r>
            <a:endParaRPr lang="en-US" sz="1000" dirty="0"/>
          </a:p>
        </p:txBody>
      </p:sp>
      <p:sp>
        <p:nvSpPr>
          <p:cNvPr id="26" name="Shape 24"/>
          <p:cNvSpPr/>
          <p:nvPr/>
        </p:nvSpPr>
        <p:spPr>
          <a:xfrm>
            <a:off x="10588752" y="1737360"/>
            <a:ext cx="868680" cy="868680"/>
          </a:xfrm>
          <a:prstGeom prst="ellipse">
            <a:avLst/>
          </a:prstGeom>
          <a:solidFill>
            <a:srgbClr val="F2F4F8"/>
          </a:solidFill>
          <a:ln w="12700">
            <a:solidFill>
              <a:srgbClr val="D9DEE8"/>
            </a:solidFill>
            <a:prstDash val="solid"/>
          </a:ln>
        </p:spPr>
      </p:sp>
      <p:sp>
        <p:nvSpPr>
          <p:cNvPr id="27" name="Text 25"/>
          <p:cNvSpPr txBox="1"/>
          <p:nvPr/>
        </p:nvSpPr>
        <p:spPr>
          <a:xfrm>
            <a:off x="10588752"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28" name="Text 26"/>
          <p:cNvSpPr txBox="1"/>
          <p:nvPr/>
        </p:nvSpPr>
        <p:spPr>
          <a:xfrm>
            <a:off x="10341864"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Evidence-based recommendations</a:t>
            </a:r>
            <a:endParaRPr lang="en-US" sz="1000" dirty="0"/>
          </a:p>
        </p:txBody>
      </p:sp>
      <p:sp>
        <p:nvSpPr>
          <p:cNvPr id="29" name="Data prompt"/>
          <p:cNvSpPr/>
          <p:nvPr/>
        </p:nvSpPr>
        <p:spPr>
          <a:xfrm>
            <a:off x="548640" y="3520440"/>
            <a:ext cx="7863840" cy="2423160"/>
          </a:xfrm>
          <a:prstGeom prst="roundRect">
            <a:avLst>
              <a:gd name="adj" fmla="val 5660"/>
            </a:avLst>
          </a:prstGeom>
          <a:solidFill>
            <a:srgbClr val="0D2240"/>
          </a:solidFill>
          <a:ln w="12700">
            <a:solidFill>
              <a:srgbClr val="0D2240"/>
            </a:solidFill>
            <a:prstDash val="solid"/>
          </a:ln>
        </p:spPr>
      </p:sp>
      <p:sp>
        <p:nvSpPr>
          <p:cNvPr id="30" name="Text 28"/>
          <p:cNvSpPr txBox="1"/>
          <p:nvPr/>
        </p:nvSpPr>
        <p:spPr>
          <a:xfrm>
            <a:off x="868680" y="3703320"/>
            <a:ext cx="3657600" cy="320040"/>
          </a:xfrm>
          <a:prstGeom prst="rect">
            <a:avLst/>
          </a:prstGeom>
          <a:noFill/>
          <a:ln/>
        </p:spPr>
        <p:txBody>
          <a:bodyPr wrap="square" lIns="0" tIns="0" rIns="0" bIns="0" rtlCol="0" anchor="ctr"/>
          <a:lstStyle/>
          <a:p>
            <a:pPr indent="0" marL="0">
              <a:buNone/>
            </a:pPr>
            <a:r>
              <a:rPr lang="en-US" sz="1100" b="1" spc="200" kern="0" dirty="0">
                <a:solidFill>
                  <a:srgbClr val="F4A91D"/>
                </a:solidFill>
              </a:rPr>
              <a:t>YOUR PROMPT</a:t>
            </a:r>
            <a:endParaRPr lang="en-US" sz="1100" dirty="0"/>
          </a:p>
        </p:txBody>
      </p:sp>
      <p:sp>
        <p:nvSpPr>
          <p:cNvPr id="31" name="Text 29"/>
          <p:cNvSpPr txBox="1"/>
          <p:nvPr/>
        </p:nvSpPr>
        <p:spPr>
          <a:xfrm>
            <a:off x="868680" y="4069080"/>
            <a:ext cx="7223760" cy="1737360"/>
          </a:xfrm>
          <a:prstGeom prst="rect">
            <a:avLst/>
          </a:prstGeom>
          <a:noFill/>
          <a:ln/>
        </p:spPr>
        <p:txBody>
          <a:bodyPr wrap="square" lIns="0" tIns="0" rIns="0" bIns="0" rtlCol="0" anchor="t"/>
          <a:lstStyle/>
          <a:p>
            <a:pPr indent="0" marL="0">
              <a:buNone/>
            </a:pPr>
            <a:r>
              <a:rPr lang="en-US" sz="1900" dirty="0">
                <a:solidFill>
                  <a:srgbClr val="FFFFFF"/>
                </a:solidFill>
              </a:rPr>
              <a:t>Pull last semester's codes for your class. How many 'unexcused' days would turn out to be withdrawal or avoidance after one family call?</a:t>
            </a:r>
            <a:endParaRPr lang="en-US" sz="1900" dirty="0"/>
          </a:p>
        </p:txBody>
      </p:sp>
      <p:pic>
        <p:nvPicPr>
          <p:cNvPr id="32" name="Image 0" descr="Original Seat Series illustration">    </p:cNvPr>
          <p:cNvPicPr>
            <a:picLocks noChangeAspect="1"/>
          </p:cNvPicPr>
          <p:nvPr/>
        </p:nvPicPr>
        <p:blipFill>
          <a:blip r:embed="rId1"/>
          <a:stretch>
            <a:fillRect/>
          </a:stretch>
        </p:blipFill>
        <p:spPr>
          <a:xfrm>
            <a:off x="8778240" y="3429000"/>
            <a:ext cx="2606040" cy="2606040"/>
          </a:xfrm>
          <a:prstGeom prst="rect">
            <a:avLst/>
          </a:prstGeom>
        </p:spPr>
      </p:pic>
      <p:pic>
        <p:nvPicPr>
          <p:cNvPr id="33"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34" name="Text 30"/>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35"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36" name="Text 31"/>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01  ·  09 AVOID AND MEASURE</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TEACHERS  ·  ALL GRADES</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Common missteps, and how you will know it works</a:t>
            </a:r>
            <a:endParaRPr lang="en-US" sz="3200" dirty="0"/>
          </a:p>
        </p:txBody>
      </p:sp>
      <p:sp>
        <p:nvSpPr>
          <p:cNvPr id="5" name="Misstep 1"/>
          <p:cNvSpPr/>
          <p:nvPr/>
        </p:nvSpPr>
        <p:spPr>
          <a:xfrm>
            <a:off x="548640" y="1783080"/>
            <a:ext cx="6583680" cy="1188720"/>
          </a:xfrm>
          <a:prstGeom prst="roundRect">
            <a:avLst>
              <a:gd name="adj" fmla="val 9231"/>
            </a:avLst>
          </a:prstGeom>
          <a:solidFill>
            <a:srgbClr val="FFFFFF"/>
          </a:solidFill>
          <a:ln w="12700">
            <a:solidFill>
              <a:srgbClr val="D9DEE8"/>
            </a:solidFill>
            <a:prstDash val="solid"/>
          </a:ln>
        </p:spPr>
      </p:sp>
      <p:sp>
        <p:nvSpPr>
          <p:cNvPr id="6" name="Shape 4"/>
          <p:cNvSpPr/>
          <p:nvPr/>
        </p:nvSpPr>
        <p:spPr>
          <a:xfrm>
            <a:off x="777240" y="2057400"/>
            <a:ext cx="640080" cy="640080"/>
          </a:xfrm>
          <a:prstGeom prst="ellipse">
            <a:avLst/>
          </a:prstGeom>
          <a:solidFill>
            <a:srgbClr val="E1251B"/>
          </a:solidFill>
          <a:ln w="12700">
            <a:solidFill>
              <a:srgbClr val="E1251B"/>
            </a:solidFill>
            <a:prstDash val="solid"/>
          </a:ln>
        </p:spPr>
      </p:sp>
      <p:sp>
        <p:nvSpPr>
          <p:cNvPr id="7" name="Text 5"/>
          <p:cNvSpPr txBox="1"/>
          <p:nvPr/>
        </p:nvSpPr>
        <p:spPr>
          <a:xfrm>
            <a:off x="777240" y="20574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8" name="Text 6"/>
          <p:cNvSpPr txBox="1"/>
          <p:nvPr/>
        </p:nvSpPr>
        <p:spPr>
          <a:xfrm>
            <a:off x="1645920" y="18745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Inferring the category from the code alone</a:t>
            </a:r>
            <a:endParaRPr lang="en-US" sz="1700" dirty="0"/>
          </a:p>
        </p:txBody>
      </p:sp>
      <p:sp>
        <p:nvSpPr>
          <p:cNvPr id="9" name="Misstep 2"/>
          <p:cNvSpPr/>
          <p:nvPr/>
        </p:nvSpPr>
        <p:spPr>
          <a:xfrm>
            <a:off x="548640" y="3154680"/>
            <a:ext cx="6583680" cy="1188720"/>
          </a:xfrm>
          <a:prstGeom prst="roundRect">
            <a:avLst>
              <a:gd name="adj" fmla="val 9231"/>
            </a:avLst>
          </a:prstGeom>
          <a:solidFill>
            <a:srgbClr val="FFFFFF"/>
          </a:solidFill>
          <a:ln w="12700">
            <a:solidFill>
              <a:srgbClr val="D9DEE8"/>
            </a:solidFill>
            <a:prstDash val="solid"/>
          </a:ln>
        </p:spPr>
      </p:sp>
      <p:sp>
        <p:nvSpPr>
          <p:cNvPr id="10" name="Shape 8"/>
          <p:cNvSpPr/>
          <p:nvPr/>
        </p:nvSpPr>
        <p:spPr>
          <a:xfrm>
            <a:off x="777240" y="3429000"/>
            <a:ext cx="640080" cy="640080"/>
          </a:xfrm>
          <a:prstGeom prst="ellipse">
            <a:avLst/>
          </a:prstGeom>
          <a:solidFill>
            <a:srgbClr val="E1251B"/>
          </a:solidFill>
          <a:ln w="12700">
            <a:solidFill>
              <a:srgbClr val="E1251B"/>
            </a:solidFill>
            <a:prstDash val="solid"/>
          </a:ln>
        </p:spPr>
      </p:sp>
      <p:sp>
        <p:nvSpPr>
          <p:cNvPr id="11" name="Text 9"/>
          <p:cNvSpPr txBox="1"/>
          <p:nvPr/>
        </p:nvSpPr>
        <p:spPr>
          <a:xfrm>
            <a:off x="777240" y="34290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12" name="Text 10"/>
          <p:cNvSpPr txBox="1"/>
          <p:nvPr/>
        </p:nvSpPr>
        <p:spPr>
          <a:xfrm>
            <a:off x="1645920" y="32461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Skipping the conversation because a pattern looks familiar</a:t>
            </a:r>
            <a:endParaRPr lang="en-US" sz="1700" dirty="0"/>
          </a:p>
        </p:txBody>
      </p:sp>
      <p:sp>
        <p:nvSpPr>
          <p:cNvPr id="13" name="Misstep 3"/>
          <p:cNvSpPr/>
          <p:nvPr/>
        </p:nvSpPr>
        <p:spPr>
          <a:xfrm>
            <a:off x="548640" y="4526280"/>
            <a:ext cx="6583680" cy="1188720"/>
          </a:xfrm>
          <a:prstGeom prst="roundRect">
            <a:avLst>
              <a:gd name="adj" fmla="val 9231"/>
            </a:avLst>
          </a:prstGeom>
          <a:solidFill>
            <a:srgbClr val="FFFFFF"/>
          </a:solidFill>
          <a:ln w="12700">
            <a:solidFill>
              <a:srgbClr val="D9DEE8"/>
            </a:solidFill>
            <a:prstDash val="solid"/>
          </a:ln>
        </p:spPr>
      </p:sp>
      <p:sp>
        <p:nvSpPr>
          <p:cNvPr id="14" name="Shape 12"/>
          <p:cNvSpPr/>
          <p:nvPr/>
        </p:nvSpPr>
        <p:spPr>
          <a:xfrm>
            <a:off x="777240" y="4800600"/>
            <a:ext cx="640080" cy="640080"/>
          </a:xfrm>
          <a:prstGeom prst="ellipse">
            <a:avLst/>
          </a:prstGeom>
          <a:solidFill>
            <a:srgbClr val="E1251B"/>
          </a:solidFill>
          <a:ln w="12700">
            <a:solidFill>
              <a:srgbClr val="E1251B"/>
            </a:solidFill>
            <a:prstDash val="solid"/>
          </a:ln>
        </p:spPr>
      </p:sp>
      <p:sp>
        <p:nvSpPr>
          <p:cNvPr id="15" name="Text 13"/>
          <p:cNvSpPr txBox="1"/>
          <p:nvPr/>
        </p:nvSpPr>
        <p:spPr>
          <a:xfrm>
            <a:off x="777240" y="48006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16" name="Text 14"/>
          <p:cNvSpPr txBox="1"/>
          <p:nvPr/>
        </p:nvSpPr>
        <p:spPr>
          <a:xfrm>
            <a:off x="1645920" y="4617720"/>
            <a:ext cx="5303520" cy="1005840"/>
          </a:xfrm>
          <a:prstGeom prst="rect">
            <a:avLst/>
          </a:prstGeom>
          <a:noFill/>
          <a:ln/>
        </p:spPr>
        <p:txBody>
          <a:bodyPr wrap="square" lIns="0" tIns="0" rIns="0" bIns="0" rtlCol="0" anchor="ctr"/>
          <a:lstStyle/>
          <a:p>
            <a:pPr indent="0" marL="0">
              <a:buNone/>
            </a:pPr>
            <a:r>
              <a:rPr lang="en-US" sz="1600" dirty="0">
                <a:solidFill>
                  <a:srgbClr val="141414"/>
                </a:solidFill>
              </a:rPr>
              <a:t>Treating classification as one-time; a category can shift during the year</a:t>
            </a:r>
            <a:endParaRPr lang="en-US" sz="1600" dirty="0"/>
          </a:p>
        </p:txBody>
      </p:sp>
      <p:sp>
        <p:nvSpPr>
          <p:cNvPr id="17" name="LEADING INDICATOR"/>
          <p:cNvSpPr/>
          <p:nvPr/>
        </p:nvSpPr>
        <p:spPr>
          <a:xfrm>
            <a:off x="7406640" y="1783080"/>
            <a:ext cx="4206240" cy="1892808"/>
          </a:xfrm>
          <a:prstGeom prst="roundRect">
            <a:avLst>
              <a:gd name="adj" fmla="val 7246"/>
            </a:avLst>
          </a:prstGeom>
          <a:solidFill>
            <a:srgbClr val="0D2240"/>
          </a:solidFill>
          <a:ln w="12700">
            <a:solidFill>
              <a:srgbClr val="0D2240"/>
            </a:solidFill>
            <a:prstDash val="solid"/>
          </a:ln>
        </p:spPr>
      </p:sp>
      <p:sp>
        <p:nvSpPr>
          <p:cNvPr id="18" name="Text 16"/>
          <p:cNvSpPr txBox="1"/>
          <p:nvPr/>
        </p:nvSpPr>
        <p:spPr>
          <a:xfrm>
            <a:off x="7680960" y="1965960"/>
            <a:ext cx="3749040" cy="320040"/>
          </a:xfrm>
          <a:prstGeom prst="rect">
            <a:avLst/>
          </a:prstGeom>
          <a:noFill/>
          <a:ln/>
        </p:spPr>
        <p:txBody>
          <a:bodyPr wrap="square" lIns="0" tIns="0" rIns="0" bIns="0" rtlCol="0" anchor="ctr"/>
          <a:lstStyle/>
          <a:p>
            <a:pPr indent="0" marL="0">
              <a:buNone/>
            </a:pPr>
            <a:r>
              <a:rPr lang="en-US" sz="1000" b="1" spc="100" kern="0" dirty="0">
                <a:solidFill>
                  <a:srgbClr val="78AAE6"/>
                </a:solidFill>
              </a:rPr>
              <a:t>LEADING INDICATOR  ·  Moves first</a:t>
            </a:r>
            <a:endParaRPr lang="en-US" sz="1000" dirty="0"/>
          </a:p>
        </p:txBody>
      </p:sp>
      <p:sp>
        <p:nvSpPr>
          <p:cNvPr id="19" name="Text 17"/>
          <p:cNvSpPr txBox="1"/>
          <p:nvPr/>
        </p:nvSpPr>
        <p:spPr>
          <a:xfrm>
            <a:off x="7680960" y="2331720"/>
            <a:ext cx="3749040" cy="1188720"/>
          </a:xfrm>
          <a:prstGeom prst="rect">
            <a:avLst/>
          </a:prstGeom>
          <a:noFill/>
          <a:ln/>
        </p:spPr>
        <p:txBody>
          <a:bodyPr wrap="square" lIns="0" tIns="0" rIns="0" bIns="0" rtlCol="0" anchor="t"/>
          <a:lstStyle/>
          <a:p>
            <a:pPr indent="0" marL="0">
              <a:buNone/>
            </a:pPr>
            <a:r>
              <a:rPr lang="en-US" sz="2000" b="1" dirty="0">
                <a:solidFill>
                  <a:srgbClr val="FFFFFF"/>
                </a:solidFill>
                <a:latin typeface="Cambria" pitchFamily="34" charset="0"/>
                <a:ea typeface="Cambria" pitchFamily="34" charset="-122"/>
                <a:cs typeface="Cambria" pitchFamily="34" charset="-120"/>
              </a:rPr>
              <a:t>Share of cases classified before any letter</a:t>
            </a:r>
            <a:endParaRPr lang="en-US" sz="2000" dirty="0"/>
          </a:p>
        </p:txBody>
      </p:sp>
      <p:sp>
        <p:nvSpPr>
          <p:cNvPr id="20" name="LAGGING INDICATOR"/>
          <p:cNvSpPr/>
          <p:nvPr/>
        </p:nvSpPr>
        <p:spPr>
          <a:xfrm>
            <a:off x="7406640" y="3858768"/>
            <a:ext cx="4206240" cy="1892808"/>
          </a:xfrm>
          <a:prstGeom prst="roundRect">
            <a:avLst>
              <a:gd name="adj" fmla="val 7246"/>
            </a:avLst>
          </a:prstGeom>
          <a:solidFill>
            <a:srgbClr val="F4A91D"/>
          </a:solidFill>
          <a:ln w="12700">
            <a:solidFill>
              <a:srgbClr val="F4A91D"/>
            </a:solidFill>
            <a:prstDash val="solid"/>
          </a:ln>
        </p:spPr>
      </p:sp>
      <p:sp>
        <p:nvSpPr>
          <p:cNvPr id="21" name="Text 19"/>
          <p:cNvSpPr txBox="1"/>
          <p:nvPr/>
        </p:nvSpPr>
        <p:spPr>
          <a:xfrm>
            <a:off x="7680960" y="4041648"/>
            <a:ext cx="3749040" cy="320040"/>
          </a:xfrm>
          <a:prstGeom prst="rect">
            <a:avLst/>
          </a:prstGeom>
          <a:noFill/>
          <a:ln/>
        </p:spPr>
        <p:txBody>
          <a:bodyPr wrap="square" lIns="0" tIns="0" rIns="0" bIns="0" rtlCol="0" anchor="ctr"/>
          <a:lstStyle/>
          <a:p>
            <a:pPr indent="0" marL="0">
              <a:buNone/>
            </a:pPr>
            <a:r>
              <a:rPr lang="en-US" sz="1000" b="1" spc="100" kern="0" dirty="0">
                <a:solidFill>
                  <a:srgbClr val="0D2240"/>
                </a:solidFill>
              </a:rPr>
              <a:t>LAGGING INDICATOR  ·  Confirms it worked</a:t>
            </a:r>
            <a:endParaRPr lang="en-US" sz="1000" dirty="0"/>
          </a:p>
        </p:txBody>
      </p:sp>
      <p:sp>
        <p:nvSpPr>
          <p:cNvPr id="22" name="Text 20"/>
          <p:cNvSpPr txBox="1"/>
          <p:nvPr/>
        </p:nvSpPr>
        <p:spPr>
          <a:xfrm>
            <a:off x="7680960" y="4407408"/>
            <a:ext cx="3749040" cy="118872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Chronic absence rate for your focus students</a:t>
            </a:r>
            <a:endParaRPr lang="en-US" sz="2000" dirty="0"/>
          </a:p>
        </p:txBody>
      </p:sp>
      <p:pic>
        <p:nvPicPr>
          <p:cNvPr id="23"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4" name="Text 21"/>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5"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6" name="Text 22"/>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2240"/>
        </a:solidFill>
      </p:bgPr>
    </p:bg>
    <p:spTree>
      <p:nvGrpSpPr>
        <p:cNvPr id="1" name=""/>
        <p:cNvGrpSpPr/>
        <p:nvPr/>
      </p:nvGrpSpPr>
      <p:grpSpPr>
        <a:xfrm>
          <a:off x="0" y="0"/>
          <a:ext cx="0" cy="0"/>
          <a:chOff x="0" y="0"/>
          <a:chExt cx="0" cy="0"/>
        </a:xfrm>
      </p:grpSpPr>
      <p:sp>
        <p:nvSpPr>
          <p:cNvPr id="2" name="Text 0"/>
          <p:cNvSpPr txBox="1"/>
          <p:nvPr/>
        </p:nvSpPr>
        <p:spPr>
          <a:xfrm>
            <a:off x="548640" y="320040"/>
            <a:ext cx="731520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SEAT 01  ·  10 TAKE YOUR SEAT</a:t>
            </a:r>
            <a:endParaRPr lang="en-US" sz="1100" dirty="0"/>
          </a:p>
        </p:txBody>
      </p:sp>
      <p:sp>
        <p:nvSpPr>
          <p:cNvPr id="3" name="Text 1"/>
          <p:cNvSpPr txBox="1"/>
          <p:nvPr/>
        </p:nvSpPr>
        <p:spPr>
          <a:xfrm>
            <a:off x="548640" y="685800"/>
            <a:ext cx="7498080" cy="1097280"/>
          </a:xfrm>
          <a:prstGeom prst="rect">
            <a:avLst/>
          </a:prstGeom>
          <a:noFill/>
          <a:ln/>
        </p:spPr>
        <p:txBody>
          <a:bodyPr wrap="square" lIns="0" tIns="0" rIns="0" bIns="0" rtlCol="0" anchor="t"/>
          <a:lstStyle/>
          <a:p>
            <a:pPr indent="0" marL="0">
              <a:buNone/>
            </a:pPr>
            <a:r>
              <a:rPr lang="en-US" sz="3400" b="1" dirty="0">
                <a:solidFill>
                  <a:srgbClr val="FFFFFF"/>
                </a:solidFill>
                <a:latin typeface="Cambria" pitchFamily="34" charset="0"/>
                <a:ea typeface="Cambria" pitchFamily="34" charset="-122"/>
                <a:cs typeface="Cambria" pitchFamily="34" charset="-120"/>
              </a:rPr>
              <a:t>Join 1,000 Seats at the national table</a:t>
            </a:r>
            <a:endParaRPr lang="en-US" sz="3400" dirty="0"/>
          </a:p>
        </p:txBody>
      </p:sp>
      <p:sp>
        <p:nvSpPr>
          <p:cNvPr id="4" name="Text 2"/>
          <p:cNvSpPr txBox="1"/>
          <p:nvPr/>
        </p:nvSpPr>
        <p:spPr>
          <a:xfrm>
            <a:off x="548640" y="1828800"/>
            <a:ext cx="6949440" cy="1188720"/>
          </a:xfrm>
          <a:prstGeom prst="rect">
            <a:avLst/>
          </a:prstGeom>
          <a:noFill/>
          <a:ln/>
        </p:spPr>
        <p:txBody>
          <a:bodyPr wrap="square" lIns="0" tIns="0" rIns="0" bIns="0" rtlCol="0" anchor="t"/>
          <a:lstStyle/>
          <a:p>
            <a:pPr indent="0" marL="0">
              <a:buNone/>
            </a:pPr>
            <a:r>
              <a:rPr lang="en-US" sz="1600" dirty="0">
                <a:solidFill>
                  <a:srgbClr val="F6DEDA"/>
                </a:solidFill>
              </a:rPr>
              <a:t>Scan to take your seat: free membership in Attendance USA and the weekly Attendance Intelligence Brief, with new research, policy across the states, and tools from the field of Attendance Science™.</a:t>
            </a:r>
            <a:endParaRPr lang="en-US" sz="1600" dirty="0"/>
          </a:p>
        </p:txBody>
      </p:sp>
      <p:sp>
        <p:nvSpPr>
          <p:cNvPr id="5" name="Text 3"/>
          <p:cNvSpPr txBox="1"/>
          <p:nvPr/>
        </p:nvSpPr>
        <p:spPr>
          <a:xfrm>
            <a:off x="548640" y="320040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QUESTIONS</a:t>
            </a:r>
            <a:endParaRPr lang="en-US" sz="1100" dirty="0"/>
          </a:p>
        </p:txBody>
      </p:sp>
      <p:sp>
        <p:nvSpPr>
          <p:cNvPr id="6" name="Text 4"/>
          <p:cNvSpPr txBox="1"/>
          <p:nvPr/>
        </p:nvSpPr>
        <p:spPr>
          <a:xfrm>
            <a:off x="2194560" y="3200400"/>
            <a:ext cx="5486400" cy="457200"/>
          </a:xfrm>
          <a:prstGeom prst="rect">
            <a:avLst/>
          </a:prstGeom>
          <a:noFill/>
          <a:ln/>
        </p:spPr>
        <p:txBody>
          <a:bodyPr wrap="square" lIns="0" tIns="0" rIns="0" bIns="0" rtlCol="0" anchor="ctr"/>
          <a:lstStyle/>
          <a:p>
            <a:pPr indent="0" marL="0">
              <a:buNone/>
            </a:pPr>
            <a:r>
              <a:rPr lang="en-US" sz="1600" dirty="0">
                <a:solidFill>
                  <a:srgbClr val="FFFFFF"/>
                </a:solidFill>
              </a:rPr>
              <a:t>info@attendanceusa.org</a:t>
            </a:r>
            <a:endParaRPr lang="en-US" sz="1600" dirty="0"/>
          </a:p>
        </p:txBody>
      </p:sp>
      <p:sp>
        <p:nvSpPr>
          <p:cNvPr id="7" name="Text 5"/>
          <p:cNvSpPr txBox="1"/>
          <p:nvPr/>
        </p:nvSpPr>
        <p:spPr>
          <a:xfrm>
            <a:off x="548640" y="374904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LEARN MORE</a:t>
            </a:r>
            <a:endParaRPr lang="en-US" sz="1100" dirty="0"/>
          </a:p>
        </p:txBody>
      </p:sp>
      <p:sp>
        <p:nvSpPr>
          <p:cNvPr id="8" name="Text 6">
            <a:hlinkClick r:id="rId1" tooltip=""/>
          </p:cNvPr>
          <p:cNvSpPr txBox="1"/>
          <p:nvPr/>
        </p:nvSpPr>
        <p:spPr>
          <a:xfrm>
            <a:off x="2194560" y="3749040"/>
            <a:ext cx="5486400" cy="457200"/>
          </a:xfrm>
          <a:prstGeom prst="rect">
            <a:avLst/>
          </a:prstGeom>
          <a:noFill/>
          <a:ln/>
        </p:spPr>
        <p:txBody>
          <a:bodyPr wrap="square" lIns="0" tIns="0" rIns="0" bIns="0" rtlCol="0" anchor="ctr"/>
          <a:lstStyle/>
          <a:p>
            <a:pPr indent="0" marL="0">
              <a:buNone/>
            </a:pPr>
            <a:r>
              <a:rPr lang="en-US" sz="1600"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attendanceusa.org</a:t>
            </a:r>
            <a:endParaRPr lang="en-US" sz="1600" dirty="0"/>
          </a:p>
        </p:txBody>
      </p:sp>
      <p:sp>
        <p:nvSpPr>
          <p:cNvPr id="9" name="Text 7"/>
          <p:cNvSpPr txBox="1"/>
          <p:nvPr/>
        </p:nvSpPr>
        <p:spPr>
          <a:xfrm>
            <a:off x="548640" y="429768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HANDOUTS</a:t>
            </a:r>
            <a:endParaRPr lang="en-US" sz="1100" dirty="0"/>
          </a:p>
        </p:txBody>
      </p:sp>
      <p:sp>
        <p:nvSpPr>
          <p:cNvPr id="10" name="Text 8"/>
          <p:cNvSpPr txBox="1"/>
          <p:nvPr/>
        </p:nvSpPr>
        <p:spPr>
          <a:xfrm>
            <a:off x="2194560" y="4297680"/>
            <a:ext cx="5486400" cy="457200"/>
          </a:xfrm>
          <a:prstGeom prst="rect">
            <a:avLst/>
          </a:prstGeom>
          <a:noFill/>
          <a:ln/>
        </p:spPr>
        <p:txBody>
          <a:bodyPr wrap="square" lIns="0" tIns="0" rIns="0" bIns="0" rtlCol="0" anchor="ctr"/>
          <a:lstStyle/>
          <a:p>
            <a:pPr indent="0" marL="0">
              <a:buNone/>
            </a:pPr>
            <a:r>
              <a:rPr lang="en-US" sz="1600" dirty="0">
                <a:solidFill>
                  <a:srgbClr val="FFFFFF"/>
                </a:solidFill>
              </a:rPr>
              <a:t>Seat Card (A) and Find Your Data worksheet (B)</a:t>
            </a:r>
            <a:endParaRPr lang="en-US" sz="1600" dirty="0"/>
          </a:p>
        </p:txBody>
      </p:sp>
      <p:sp>
        <p:nvSpPr>
          <p:cNvPr id="11" name="Text 9"/>
          <p:cNvSpPr txBox="1"/>
          <p:nvPr/>
        </p:nvSpPr>
        <p:spPr>
          <a:xfrm>
            <a:off x="548640" y="4892040"/>
            <a:ext cx="7132320" cy="1188720"/>
          </a:xfrm>
          <a:prstGeom prst="rect">
            <a:avLst/>
          </a:prstGeom>
          <a:noFill/>
          <a:ln/>
        </p:spPr>
        <p:txBody>
          <a:bodyPr wrap="square" lIns="0" tIns="0" rIns="0" bIns="0" rtlCol="0" anchor="t"/>
          <a:lstStyle/>
          <a:p>
            <a:pPr indent="0" marL="0">
              <a:spcAft>
                <a:spcPts val="300"/>
              </a:spcAft>
              <a:buNone/>
            </a:pPr>
            <a:r>
              <a:rPr lang="en-US" sz="1100" b="1" dirty="0">
                <a:solidFill>
                  <a:srgbClr val="F4A91D"/>
                </a:solidFill>
              </a:rPr>
              <a:t>KEEP GOING IN THIS SERIES</a:t>
            </a:r>
            <a:endParaRPr lang="en-US" sz="1100" dirty="0"/>
          </a:p>
          <a:p>
            <a:pPr indent="0" marL="0">
              <a:spcAft>
                <a:spcPts val="300"/>
              </a:spcAft>
              <a:buNone/>
            </a:pPr>
            <a:r>
              <a:rPr lang="en-US" sz="1300" dirty="0">
                <a:solidFill>
                  <a:srgbClr val="78AAE6"/>
                </a:solidFill>
              </a:rPr>
              <a:t>Seat 02: Early Absence Is a Logistics Signal</a:t>
            </a:r>
            <a:endParaRPr lang="en-US" sz="1100" dirty="0"/>
          </a:p>
          <a:p>
            <a:pPr indent="0" marL="0">
              <a:spcAft>
                <a:spcPts val="300"/>
              </a:spcAft>
              <a:buNone/>
            </a:pPr>
            <a:r>
              <a:rPr lang="en-US" sz="1300" dirty="0">
                <a:solidFill>
                  <a:srgbClr val="78AAE6"/>
                </a:solidFill>
              </a:rPr>
              <a:t>Seat 03: Building the Habit of Showing Up</a:t>
            </a:r>
            <a:endParaRPr lang="en-US" sz="1100" dirty="0"/>
          </a:p>
          <a:p>
            <a:pPr indent="0" marL="0">
              <a:spcAft>
                <a:spcPts val="300"/>
              </a:spcAft>
              <a:buNone/>
            </a:pPr>
            <a:r>
              <a:rPr lang="en-US" sz="1300" dirty="0">
                <a:solidFill>
                  <a:srgbClr val="78AAE6"/>
                </a:solidFill>
              </a:rPr>
              <a:t>Seat 04: The Hallway Test</a:t>
            </a:r>
            <a:endParaRPr lang="en-US" sz="1100" dirty="0"/>
          </a:p>
        </p:txBody>
      </p:sp>
      <p:sp>
        <p:nvSpPr>
          <p:cNvPr id="12" name="QR card"/>
          <p:cNvSpPr/>
          <p:nvPr/>
        </p:nvSpPr>
        <p:spPr>
          <a:xfrm>
            <a:off x="8275320" y="914400"/>
            <a:ext cx="3383280" cy="4160520"/>
          </a:xfrm>
          <a:prstGeom prst="roundRect">
            <a:avLst>
              <a:gd name="adj" fmla="val 4054"/>
            </a:avLst>
          </a:prstGeom>
          <a:solidFill>
            <a:srgbClr val="FFFFFF"/>
          </a:solidFill>
          <a:ln w="25400">
            <a:solidFill>
              <a:srgbClr val="F4A91D"/>
            </a:solidFill>
            <a:prstDash val="solid"/>
          </a:ln>
        </p:spPr>
      </p:sp>
      <p:pic>
        <p:nvPicPr>
          <p:cNvPr id="13" name="Image 0" descr="QR code to join the 1,000 Seats campaign">
            <a:hlinkClick r:id="rId3" tooltip=""/>
          </p:cNvPr>
          <p:cNvPicPr>
            <a:picLocks noChangeAspect="1"/>
          </p:cNvPicPr>
          <p:nvPr/>
        </p:nvPicPr>
        <p:blipFill>
          <a:blip r:embed="rId2"/>
          <a:stretch>
            <a:fillRect/>
          </a:stretch>
        </p:blipFill>
        <p:spPr>
          <a:xfrm>
            <a:off x="8595360" y="1188720"/>
            <a:ext cx="2743200" cy="2743200"/>
          </a:xfrm>
          <a:prstGeom prst="rect">
            <a:avLst/>
          </a:prstGeom>
        </p:spPr>
      </p:pic>
      <p:sp>
        <p:nvSpPr>
          <p:cNvPr id="14" name="Text 11"/>
          <p:cNvSpPr txBox="1"/>
          <p:nvPr/>
        </p:nvSpPr>
        <p:spPr>
          <a:xfrm>
            <a:off x="8275320" y="4023360"/>
            <a:ext cx="3383280" cy="457200"/>
          </a:xfrm>
          <a:prstGeom prst="rect">
            <a:avLst/>
          </a:prstGeom>
          <a:noFill/>
          <a:ln/>
        </p:spPr>
        <p:txBody>
          <a:bodyPr wrap="square" lIns="0" tIns="0" rIns="0" bIns="0" rtlCol="0" anchor="ctr"/>
          <a:lstStyle/>
          <a:p>
            <a:pPr algn="ctr" indent="0" marL="0">
              <a:buNone/>
            </a:pPr>
            <a:r>
              <a:rPr lang="en-US" sz="2000" b="1" dirty="0">
                <a:solidFill>
                  <a:srgbClr val="0D2240"/>
                </a:solidFill>
                <a:latin typeface="Cambria" pitchFamily="34" charset="0"/>
                <a:ea typeface="Cambria" pitchFamily="34" charset="-122"/>
                <a:cs typeface="Cambria" pitchFamily="34" charset="-120"/>
              </a:rPr>
              <a:t>Take Your Seat</a:t>
            </a:r>
            <a:endParaRPr lang="en-US" sz="2000" dirty="0"/>
          </a:p>
        </p:txBody>
      </p:sp>
      <p:sp>
        <p:nvSpPr>
          <p:cNvPr id="15" name="Text 12"/>
          <p:cNvSpPr txBox="1"/>
          <p:nvPr/>
        </p:nvSpPr>
        <p:spPr>
          <a:xfrm>
            <a:off x="8275320" y="4480560"/>
            <a:ext cx="3383280" cy="365760"/>
          </a:xfrm>
          <a:prstGeom prst="rect">
            <a:avLst/>
          </a:prstGeom>
          <a:noFill/>
          <a:ln/>
        </p:spPr>
        <p:txBody>
          <a:bodyPr wrap="square" lIns="0" tIns="0" rIns="0" bIns="0" rtlCol="0" anchor="ctr"/>
          <a:lstStyle/>
          <a:p>
            <a:pPr algn="ctr" indent="0" marL="0">
              <a:buNone/>
            </a:pPr>
            <a:r>
              <a:rPr lang="en-US" sz="1200" dirty="0">
                <a:solidFill>
                  <a:srgbClr val="E1251B"/>
                </a:solidFill>
              </a:rPr>
              <a:t>1,000 Seats campaign</a:t>
            </a:r>
            <a:endParaRPr lang="en-US" sz="1200" dirty="0"/>
          </a:p>
        </p:txBody>
      </p:sp>
      <p:sp>
        <p:nvSpPr>
          <p:cNvPr id="16" name="Text 13"/>
          <p:cNvSpPr txBox="1"/>
          <p:nvPr/>
        </p:nvSpPr>
        <p:spPr>
          <a:xfrm>
            <a:off x="8275320" y="5257800"/>
            <a:ext cx="3383280" cy="731520"/>
          </a:xfrm>
          <a:prstGeom prst="rect">
            <a:avLst/>
          </a:prstGeom>
          <a:noFill/>
          <a:ln/>
        </p:spPr>
        <p:txBody>
          <a:bodyPr wrap="square" lIns="0" tIns="0" rIns="0" bIns="0" rtlCol="0" anchor="ctr"/>
          <a:lstStyle/>
          <a:p>
            <a:pPr algn="ctr" indent="0" marL="0">
              <a:buNone/>
            </a:pPr>
            <a:r>
              <a:rPr lang="en-US" sz="1200" i="1" dirty="0">
                <a:solidFill>
                  <a:srgbClr val="78AAE6"/>
                </a:solidFill>
              </a:rPr>
              <a:t>Every seat filled is one more person working to make showing up possible.</a:t>
            </a:r>
            <a:endParaRPr lang="en-US" sz="1200" dirty="0"/>
          </a:p>
        </p:txBody>
      </p:sp>
      <p:pic>
        <p:nvPicPr>
          <p:cNvPr id="17" name="Image 1" descr="Attendance USA logo">    </p:cNvPr>
          <p:cNvPicPr>
            <a:picLocks noChangeAspect="1"/>
          </p:cNvPicPr>
          <p:nvPr/>
        </p:nvPicPr>
        <p:blipFill>
          <a:blip r:embed="rId4"/>
          <a:stretch>
            <a:fillRect/>
          </a:stretch>
        </p:blipFill>
        <p:spPr>
          <a:xfrm>
            <a:off x="457200" y="6254496"/>
            <a:ext cx="989113" cy="457200"/>
          </a:xfrm>
          <a:prstGeom prst="rect">
            <a:avLst/>
          </a:prstGeom>
        </p:spPr>
      </p:pic>
      <p:sp>
        <p:nvSpPr>
          <p:cNvPr id="18" name="Text 14"/>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5"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9" name="Image 2" descr="QR code: join the 1,000 Seats campaign">
            <a:hlinkClick r:id="rId7" tooltip=""/>
          </p:cNvPr>
          <p:cNvPicPr>
            <a:picLocks noChangeAspect="1"/>
          </p:cNvPicPr>
          <p:nvPr/>
        </p:nvPicPr>
        <p:blipFill>
          <a:blip r:embed="rId6"/>
          <a:stretch>
            <a:fillRect/>
          </a:stretch>
        </p:blipFill>
        <p:spPr>
          <a:xfrm>
            <a:off x="11274552" y="6199632"/>
            <a:ext cx="548640" cy="548640"/>
          </a:xfrm>
          <a:prstGeom prst="rect">
            <a:avLst/>
          </a:prstGeom>
        </p:spPr>
      </p:pic>
      <p:sp>
        <p:nvSpPr>
          <p:cNvPr id="20" name="Text 15"/>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theme/theme1.xml><?xml version="1.0" encoding="utf-8"?>
<a:theme xmlns:a="http://schemas.openxmlformats.org/drawingml/2006/main" name="Attendance USA Seat Series">
  <a:themeElements>
    <a:clrScheme name="Attendance USA Seat Series">
      <a:dk1>
        <a:srgbClr val="141414"/>
      </a:dk1>
      <a:lt1>
        <a:srgbClr val="FFFFFF"/>
      </a:lt1>
      <a:dk2>
        <a:srgbClr val="0D2240"/>
      </a:dk2>
      <a:lt2>
        <a:srgbClr val="F2F4F8"/>
      </a:lt2>
      <a:accent1>
        <a:srgbClr val="E1251B"/>
      </a:accent1>
      <a:accent2>
        <a:srgbClr val="1948AA"/>
      </a:accent2>
      <a:accent3>
        <a:srgbClr val="F4A91D"/>
      </a:accent3>
      <a:accent4>
        <a:srgbClr val="0D2240"/>
      </a:accent4>
      <a:accent5>
        <a:srgbClr val="78AAE6"/>
      </a:accent5>
      <a:accent6>
        <a:srgbClr val="F6DEDA"/>
      </a:accent6>
      <a:hlink>
        <a:srgbClr val="1948AA"/>
      </a:hlink>
      <a:folHlink>
        <a:srgbClr val="5B6577"/>
      </a:folHlink>
    </a:clrScheme>
    <a:fontScheme name="Attendance USA Seat Seri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Attendance USA,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Seat 01 Classify Before You Consequence</dc:title>
  <dc:subject>Seat 01 Classify Before You Consequence</dc:subject>
  <dc:creator>Attendance USA</dc:creator>
  <cp:lastModifiedBy>Attendance USA</cp:lastModifiedBy>
  <cp:revision>1</cp:revision>
  <dcterms:created xsi:type="dcterms:W3CDTF">2026-10-22T16:01:19Z</dcterms:created>
  <dcterms:modified xsi:type="dcterms:W3CDTF">2026-10-22T16:01:19Z</dcterms:modified>
</cp:coreProperties>
</file>