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Seat 09: The Four Reasons. For social workers, counselors, attendance officers and community practitioners. Open with the question on the slide and invite one minute of discussion. Free resource from Attendance USA; questions to info@attendanceusa.org.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in your own words. Source: Gentle-Genitty, Schools Spared, Children Punished (Attendance USA, 2026). Ask: where have you seen this pattern?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concerns come from the field: Attendance USA briefs, IATDP 2026 sessions, training cohorts and the book's practitioner stories. Ask which one is loudest in your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follow Schools Spared, Children Punished (glossary), the Attendance Kit, and the instruments' published materials.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4 categories: truancy, withdrawal, avoidance, refusal (Schools Spared, Children Punished, Ch. 1 (Maria, composite case)); 6 Kit absence patterns that map onto the four reasons (Attendance USA Attendance Kit, Items 9 and 10 (Absenteeism Type Cards, Intervention Tip Sheets)); ~40% of one district's 'truancy' was withdrawal or avoidance once re-coded (Schools Spared, Ch. 1, Another Voice from the Field). Figures labeled illustrative are teaching examples, not data. Check state and local figures against primary sources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Four-part classification (truancy, withdrawal, avoidance, refusal) from Schools Spared, Children Punished, Ch. 1, and the Attendance Kit Type Cards. Commitment One of No Empty Seats: no formal consequence before a conversation decides the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Monday Morning takeaways follow the book's chapter structure and the IATDP 2026 blueprint: start with what costs nothing. Handout A turns these into a checklist.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PRESENCE: Problem definition, Research evidence, Environmental context, Statistical analysis, Equity assessment, Network and partnership, Compliance and legal, Evidence-based recommendations. Highlighted letters show the steps this prompt exercises. Handout B is the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Missteps adapted from each chapter's Common Missteps section and the Kit tip sheets. Leading indicators move first; lagging indicators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question: have we created a place worth showing up for? Point to the QR code (1,000 Seats subscribe form). Questions: info@attendanceusa.org. Website: 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image" Target="../media/image-2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attendanceusa.org" TargetMode="External"/><Relationship Id="rId3" Type="http://schemas.openxmlformats.org/officeDocument/2006/relationships/hyperlink" Target="https://docs.google.com/forms/d/e/1FAIpQLSfxkswdbwEAPI7XZhKulXTED1NY-vzcxCjQ2-O2kzUWjj8xMA/viewform" TargetMode="External"/><Relationship Id="rId5" Type="http://schemas.openxmlformats.org/officeDocument/2006/relationships/hyperlink" Target="https://attendanceusa.org" TargetMode="External"/><Relationship Id="rId7" Type="http://schemas.openxmlformats.org/officeDocument/2006/relationships/hyperlink" Target="https://docs.google.com/forms/d/e/1FAIpQLSfxkswdbwEAPI7XZhKulXTED1NY-vzcxCjQ2-O2kzUWjj8xMA/viewform" TargetMode="External"/><Relationship Id="rId2" Type="http://schemas.openxmlformats.org/officeDocument/2006/relationships/image" Target="../media/image-10-1.png"/><Relationship Id="rId4" Type="http://schemas.openxmlformats.org/officeDocument/2006/relationships/image" Target="../media/image-10-2.png"/><Relationship Id="rId6" Type="http://schemas.openxmlformats.org/officeDocument/2006/relationships/image" Target="../media/image-10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502920"/>
            <a:ext cx="5120640" cy="5120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029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THE SEAT SERIES  ·  FREE ATTENDANCE SCIENCE™ RESOURCE</a:t>
            </a:r>
            <a:endParaRPr lang="en-US" sz="1100" dirty="0"/>
          </a:p>
        </p:txBody>
      </p:sp>
      <p:sp>
        <p:nvSpPr>
          <p:cNvPr id="4" name="Seat token"/>
          <p:cNvSpPr/>
          <p:nvPr/>
        </p:nvSpPr>
        <p:spPr>
          <a:xfrm>
            <a:off x="548640" y="1005840"/>
            <a:ext cx="960120" cy="96012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063447"/>
            <a:ext cx="960120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5" b="1" dirty="0">
                <a:solidFill>
                  <a:srgbClr val="0D2240"/>
                </a:solidFill>
              </a:rPr>
              <a:t>SEAT</a:t>
            </a:r>
            <a:endParaRPr lang="en-US" sz="735" dirty="0"/>
          </a:p>
          <a:p>
            <a:pPr algn="ctr" indent="0" marL="0">
              <a:buNone/>
            </a:pPr>
            <a:r>
              <a:rPr lang="en-US" sz="231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735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1261872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8AAE6"/>
                </a:solidFill>
              </a:rPr>
              <a:t>Practitioners  ·  K-12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148840"/>
            <a:ext cx="6035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Reasons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776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6DEDA"/>
                </a:solidFill>
              </a:rPr>
              <a:t>How do I classify an absence accurately enough to choose the right response?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3035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AAE6"/>
                </a:solidFill>
              </a:rPr>
              <a:t>10 slides  ·  2 handouts  ·  evidence from Schools Spared, Children Punished and the Attendance Science™ research base</a:t>
            </a:r>
            <a:endParaRPr lang="en-US" sz="1100" dirty="0"/>
          </a:p>
        </p:txBody>
      </p:sp>
      <p:pic>
        <p:nvPicPr>
          <p:cNvPr id="10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2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02 THE MOMENT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children, the same twenty days</a:t>
            </a:r>
            <a:endParaRPr lang="en-US" sz="3200" dirty="0"/>
          </a:p>
        </p:txBody>
      </p:sp>
      <p:sp>
        <p:nvSpPr>
          <p:cNvPr id="5" name="Story card"/>
          <p:cNvSpPr/>
          <p:nvPr/>
        </p:nvSpPr>
        <p:spPr>
          <a:xfrm>
            <a:off x="548640" y="1691640"/>
            <a:ext cx="7406640" cy="4206240"/>
          </a:xfrm>
          <a:prstGeom prst="roundRect">
            <a:avLst>
              <a:gd name="adj" fmla="val 3261"/>
            </a:avLst>
          </a:prstGeom>
          <a:solidFill>
            <a:srgbClr val="F6DEDA"/>
          </a:solidFill>
          <a:ln w="12700">
            <a:solidFill>
              <a:srgbClr val="F6D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6766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41414"/>
                </a:solidFill>
              </a:rPr>
              <a:t>Four students can miss the same twenty days for four different reasons: a caregiving shift, a hostile hallway, clinical anxiety, a choice made with friends. Under most district policy today, all four receive the same truancy letter. Classification changes the intervention, not just the vocabulary.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53492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Source: Gentle-Genitty, Schools Spared, Children Punished (Attendance USA, 2026)</a:t>
            </a:r>
            <a:endParaRPr lang="en-US" sz="1000" dirty="0"/>
          </a:p>
        </p:txBody>
      </p:sp>
      <p:pic>
        <p:nvPicPr>
          <p:cNvPr id="9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828800"/>
            <a:ext cx="3291840" cy="32918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412480" y="5212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Every story in this series is a composite or a published case. Names are invented.</a:t>
            </a:r>
            <a:endParaRPr lang="en-US" sz="1000" dirty="0"/>
          </a:p>
        </p:txBody>
      </p:sp>
      <p:pic>
        <p:nvPicPr>
          <p:cNvPr id="11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3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03 THE QUESTION WE HEAR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practitioners are asking</a:t>
            </a:r>
            <a:endParaRPr lang="en-US" sz="32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691640"/>
            <a:ext cx="11064240" cy="1325880"/>
          </a:xfrm>
          <a:prstGeom prst="roundRect">
            <a:avLst>
              <a:gd name="adj" fmla="val 10345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830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 I classify an absence accurately enough to choose the right response?</a:t>
            </a:r>
            <a:endParaRPr lang="en-US" sz="2400" dirty="0"/>
          </a:p>
        </p:txBody>
      </p:sp>
      <p:sp>
        <p:nvSpPr>
          <p:cNvPr id="7" name="Concern 1"/>
          <p:cNvSpPr/>
          <p:nvPr/>
        </p:nvSpPr>
        <p:spPr>
          <a:xfrm>
            <a:off x="54864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52044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Policies built around one word and one lever: truancy and enforcement.</a:t>
            </a:r>
            <a:endParaRPr lang="en-US" sz="1800" dirty="0"/>
          </a:p>
        </p:txBody>
      </p:sp>
      <p:sp>
        <p:nvSpPr>
          <p:cNvPr id="11" name="Concern 2"/>
          <p:cNvSpPr/>
          <p:nvPr/>
        </p:nvSpPr>
        <p:spPr>
          <a:xfrm>
            <a:off x="429768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3520440"/>
            <a:ext cx="640080" cy="64008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Codes like 'unexcused' record paperwork, not cause.</a:t>
            </a:r>
            <a:endParaRPr lang="en-US" sz="2000" dirty="0"/>
          </a:p>
        </p:txBody>
      </p:sp>
      <p:sp>
        <p:nvSpPr>
          <p:cNvPr id="15" name="Concern 3"/>
          <p:cNvSpPr/>
          <p:nvPr/>
        </p:nvSpPr>
        <p:spPr>
          <a:xfrm>
            <a:off x="804672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3520440"/>
            <a:ext cx="640080" cy="64008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41414"/>
                </a:solidFill>
              </a:rPr>
              <a:t>Practitioners are asked to fix what was misclassified upstream.</a:t>
            </a:r>
            <a:endParaRPr lang="en-US" sz="1900" dirty="0"/>
          </a:p>
        </p:txBody>
      </p:sp>
      <p:pic>
        <p:nvPicPr>
          <p:cNvPr id="19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1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04 NAME 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words before shared work</a:t>
            </a:r>
            <a:endParaRPr lang="en-US" sz="3200" dirty="0"/>
          </a:p>
        </p:txBody>
      </p:sp>
      <p:sp>
        <p:nvSpPr>
          <p:cNvPr id="5" name="Term 1"/>
          <p:cNvSpPr/>
          <p:nvPr/>
        </p:nvSpPr>
        <p:spPr>
          <a:xfrm>
            <a:off x="54864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Classification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The first and most consequential decision a school makes about a struggling student.</a:t>
            </a:r>
            <a:endParaRPr lang="en-US" sz="1700" dirty="0"/>
          </a:p>
        </p:txBody>
      </p:sp>
      <p:sp>
        <p:nvSpPr>
          <p:cNvPr id="10" name="Term 2"/>
          <p:cNvSpPr/>
          <p:nvPr/>
        </p:nvSpPr>
        <p:spPr>
          <a:xfrm>
            <a:off x="429768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57400"/>
            <a:ext cx="777240" cy="77724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Falsifiable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A category a specific case can prove wrong, which makes it science.</a:t>
            </a:r>
            <a:endParaRPr lang="en-US" sz="1800" dirty="0"/>
          </a:p>
        </p:txBody>
      </p:sp>
      <p:sp>
        <p:nvSpPr>
          <p:cNvPr id="15" name="Term 3"/>
          <p:cNvSpPr/>
          <p:nvPr/>
        </p:nvSpPr>
        <p:spPr>
          <a:xfrm>
            <a:off x="804672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057400"/>
            <a:ext cx="777240" cy="77724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School-level metric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Chronic absence counts all absences; classification turns the count into a cause.</a:t>
            </a:r>
            <a:endParaRPr lang="en-US" sz="1700" dirty="0"/>
          </a:p>
        </p:txBody>
      </p:sp>
      <p:pic>
        <p:nvPicPr>
          <p:cNvPr id="20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2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09  ·  05 WHAT THE EVIDENCE SAYS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behind the moment</a:t>
            </a:r>
            <a:endParaRPr lang="en-US" sz="3200" dirty="0"/>
          </a:p>
        </p:txBody>
      </p:sp>
      <p:sp>
        <p:nvSpPr>
          <p:cNvPr id="4" name="Stat 1"/>
          <p:cNvSpPr/>
          <p:nvPr/>
        </p:nvSpPr>
        <p:spPr>
          <a:xfrm>
            <a:off x="54864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categories: truancy, withdrawal, avoidance, refusal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Schools Spared, Children Punished, Ch. 1 (Maria, composite case)</a:t>
            </a:r>
            <a:endParaRPr lang="en-US" sz="900" dirty="0"/>
          </a:p>
        </p:txBody>
      </p:sp>
      <p:sp>
        <p:nvSpPr>
          <p:cNvPr id="8" name="Stat 2"/>
          <p:cNvSpPr/>
          <p:nvPr/>
        </p:nvSpPr>
        <p:spPr>
          <a:xfrm>
            <a:off x="429768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78AA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Kit absence patterns that map onto the four reasons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Attendance USA Attendance Kit, Items 9 and 10 (Absenteeism Type Cards, Intervention Tip Sheets)</a:t>
            </a:r>
            <a:endParaRPr lang="en-US" sz="900" dirty="0"/>
          </a:p>
        </p:txBody>
      </p:sp>
      <p:sp>
        <p:nvSpPr>
          <p:cNvPr id="12" name="Stat 3"/>
          <p:cNvSpPr/>
          <p:nvPr/>
        </p:nvSpPr>
        <p:spPr>
          <a:xfrm>
            <a:off x="804672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~40%</a:t>
            </a:r>
            <a:endParaRPr lang="en-US" sz="54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of one district's 'truancy' was withdrawal or avoidance once re-coded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Schools Spared, Ch. 1, Another Voice from the Field</a:t>
            </a:r>
            <a:endParaRPr lang="en-US" sz="900" dirty="0"/>
          </a:p>
        </p:txBody>
      </p:sp>
      <p:pic>
        <p:nvPicPr>
          <p:cNvPr id="16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8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06 CLASSIFY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 before you consequence</a:t>
            </a:r>
            <a:endParaRPr lang="en-US" sz="3200" dirty="0"/>
          </a:p>
        </p:txBody>
      </p:sp>
      <p:sp>
        <p:nvSpPr>
          <p:cNvPr id="5" name="Reason 1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Truancy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Choice-driven, unauthorized absence. The last-resort category, confirmed only after a real conversation.</a:t>
            </a:r>
            <a:endParaRPr lang="en-US" sz="1500" dirty="0"/>
          </a:p>
        </p:txBody>
      </p:sp>
      <p:sp>
        <p:nvSpPr>
          <p:cNvPr id="8" name="Reason 2"/>
          <p:cNvSpPr/>
          <p:nvPr/>
        </p:nvSpPr>
        <p:spPr>
          <a:xfrm>
            <a:off x="612648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4652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Withdrawal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Family-centered: caregiving, shifts, housing, a ride that never came, economic survival.</a:t>
            </a:r>
            <a:endParaRPr lang="en-US" sz="1600" dirty="0"/>
          </a:p>
        </p:txBody>
      </p:sp>
      <p:sp>
        <p:nvSpPr>
          <p:cNvPr id="11" name="Reason 3"/>
          <p:cNvSpPr/>
          <p:nvPr/>
        </p:nvSpPr>
        <p:spPr>
          <a:xfrm>
            <a:off x="54864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Avoidance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2240"/>
                </a:solidFill>
              </a:rPr>
              <a:t>Climate-driven: a building, class, peer or time of day the student experiences as unsafe.</a:t>
            </a:r>
            <a:endParaRPr lang="en-US" sz="1600" dirty="0"/>
          </a:p>
        </p:txBody>
      </p:sp>
      <p:sp>
        <p:nvSpPr>
          <p:cNvPr id="14" name="Reason 4"/>
          <p:cNvSpPr/>
          <p:nvPr/>
        </p:nvSpPr>
        <p:spPr>
          <a:xfrm>
            <a:off x="612648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4652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Refusal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Anxiety-driven, often with clinical features. Needs health and counseling partners.</a:t>
            </a:r>
            <a:endParaRPr lang="en-US" sz="1600" dirty="0"/>
          </a:p>
        </p:txBody>
      </p:sp>
      <p:pic>
        <p:nvPicPr>
          <p:cNvPr id="17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07 MONDAY MOVES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moves you can make this week</a:t>
            </a:r>
            <a:endParaRPr lang="en-US" sz="3200" dirty="0"/>
          </a:p>
        </p:txBody>
      </p:sp>
      <p:sp>
        <p:nvSpPr>
          <p:cNvPr id="5" name="Move 1"/>
          <p:cNvSpPr/>
          <p:nvPr/>
        </p:nvSpPr>
        <p:spPr>
          <a:xfrm>
            <a:off x="54864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265176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5176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Interview before you code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A direct conversation with student and family decides the category.</a:t>
            </a:r>
            <a:endParaRPr lang="en-US" sz="1800" dirty="0"/>
          </a:p>
        </p:txBody>
      </p:sp>
      <p:sp>
        <p:nvSpPr>
          <p:cNvPr id="11" name="Move 2"/>
          <p:cNvSpPr/>
          <p:nvPr/>
        </p:nvSpPr>
        <p:spPr>
          <a:xfrm>
            <a:off x="429768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57200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948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1"/>
          <p:cNvSpPr/>
          <p:nvPr/>
        </p:nvSpPr>
        <p:spPr>
          <a:xfrm>
            <a:off x="640080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FFF3D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Low cost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the Type Cards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Match markers to the Kit's six patterns and their first moves.</a:t>
            </a:r>
            <a:endParaRPr lang="en-US" sz="1800" dirty="0"/>
          </a:p>
        </p:txBody>
      </p:sp>
      <p:sp>
        <p:nvSpPr>
          <p:cNvPr id="17" name="Move 3"/>
          <p:cNvSpPr/>
          <p:nvPr/>
        </p:nvSpPr>
        <p:spPr>
          <a:xfrm>
            <a:off x="804672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32104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19" name="Shape 17"/>
          <p:cNvSpPr/>
          <p:nvPr/>
        </p:nvSpPr>
        <p:spPr>
          <a:xfrm>
            <a:off x="1014984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14984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Re-classify on schedule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Review each case at 30 days; categories can shift.</a:t>
            </a:r>
            <a:endParaRPr lang="en-US" sz="18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08 FIND YOUR DATA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PRESENCE™ prompt for your building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95528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Problem definition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94767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Research evidence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59359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9359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334670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Environmental context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992624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92624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745736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Statistical analysis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91656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Equity assessment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790688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9068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754380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Network and partnership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18972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8972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894283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Compliance and legal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058875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58875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28" name="Text 26"/>
          <p:cNvSpPr txBox="1"/>
          <p:nvPr/>
        </p:nvSpPr>
        <p:spPr>
          <a:xfrm>
            <a:off x="1034186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Evidence-based recommendations</a:t>
            </a:r>
            <a:endParaRPr lang="en-US" sz="1000" dirty="0"/>
          </a:p>
        </p:txBody>
      </p:sp>
      <p:sp>
        <p:nvSpPr>
          <p:cNvPr id="29" name="Data prompt"/>
          <p:cNvSpPr/>
          <p:nvPr/>
        </p:nvSpPr>
        <p:spPr>
          <a:xfrm>
            <a:off x="548640" y="3520440"/>
            <a:ext cx="7863840" cy="2423160"/>
          </a:xfrm>
          <a:prstGeom prst="roundRect">
            <a:avLst>
              <a:gd name="adj" fmla="val 5660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YOUR PROMPT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" y="406908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Re-code a sample of last semester's unexcused absences using case notes. What share is truancy once the reasons are known?</a:t>
            </a:r>
            <a:endParaRPr lang="en-US" sz="1900" dirty="0"/>
          </a:p>
        </p:txBody>
      </p:sp>
      <p:pic>
        <p:nvPicPr>
          <p:cNvPr id="3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3429000"/>
            <a:ext cx="2606040" cy="2606040"/>
          </a:xfrm>
          <a:prstGeom prst="rect">
            <a:avLst/>
          </a:prstGeom>
        </p:spPr>
      </p:pic>
      <p:pic>
        <p:nvPicPr>
          <p:cNvPr id="33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35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09  ·  09 AVOID AND MEASURE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PRACTITIONERS  ·  K-12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missteps, and how you will know it works</a:t>
            </a:r>
            <a:endParaRPr lang="en-US" sz="3200" dirty="0"/>
          </a:p>
        </p:txBody>
      </p:sp>
      <p:sp>
        <p:nvSpPr>
          <p:cNvPr id="5" name="Misstep 1"/>
          <p:cNvSpPr/>
          <p:nvPr/>
        </p:nvSpPr>
        <p:spPr>
          <a:xfrm>
            <a:off x="548640" y="17830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18745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Assuming the category is self-evident from attendance codes</a:t>
            </a:r>
            <a:endParaRPr lang="en-US" sz="1700" dirty="0"/>
          </a:p>
        </p:txBody>
      </p:sp>
      <p:sp>
        <p:nvSpPr>
          <p:cNvPr id="9" name="Misstep 2"/>
          <p:cNvSpPr/>
          <p:nvPr/>
        </p:nvSpPr>
        <p:spPr>
          <a:xfrm>
            <a:off x="548640" y="31546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4290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3246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Inferring cause from pattern alone</a:t>
            </a:r>
            <a:endParaRPr lang="en-US" sz="1700" dirty="0"/>
          </a:p>
        </p:txBody>
      </p:sp>
      <p:sp>
        <p:nvSpPr>
          <p:cNvPr id="13" name="Misstep 3"/>
          <p:cNvSpPr/>
          <p:nvPr/>
        </p:nvSpPr>
        <p:spPr>
          <a:xfrm>
            <a:off x="548640" y="45262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8006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46177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Treating classification as a one-time event</a:t>
            </a:r>
            <a:endParaRPr lang="en-US" sz="1700" dirty="0"/>
          </a:p>
        </p:txBody>
      </p:sp>
      <p:sp>
        <p:nvSpPr>
          <p:cNvPr id="17" name="LEADING INDICATOR"/>
          <p:cNvSpPr/>
          <p:nvPr/>
        </p:nvSpPr>
        <p:spPr>
          <a:xfrm>
            <a:off x="7406640" y="1783080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8096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8AAE6"/>
                </a:solidFill>
              </a:rPr>
              <a:t>LEADING INDICATOR  ·  Moves first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680960" y="233172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Cases with a documented classification</a:t>
            </a:r>
            <a:endParaRPr lang="en-US" sz="2000" dirty="0"/>
          </a:p>
        </p:txBody>
      </p:sp>
      <p:sp>
        <p:nvSpPr>
          <p:cNvPr id="20" name="LAGGING INDICATOR"/>
          <p:cNvSpPr/>
          <p:nvPr/>
        </p:nvSpPr>
        <p:spPr>
          <a:xfrm>
            <a:off x="7406640" y="3858768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80960" y="404164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2240"/>
                </a:solidFill>
              </a:rPr>
              <a:t>LAGGING INDICATOR  ·  Confirms it worked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7680960" y="4407408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Truancy referrals avoided after classification</a:t>
            </a:r>
            <a:endParaRPr lang="en-US" sz="20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09  ·  10 TAKE YOUR SEAT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1,000 Seats at the national table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6DEDA"/>
                </a:solidFill>
              </a:rPr>
              <a:t>Scan to take your seat: free membership in Attendance USA and the weekly Attendance Intelligence Brief, with new research, policy across the states, and tools from the field of Attendance Science™.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QUESTIONS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3200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info@attendanceusa.org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LEARN MORE</a:t>
            </a:r>
            <a:endParaRPr lang="en-US" sz="11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2194560" y="3749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976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HANDOUTS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4297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Seat Card (A) and Find Your Data worksheet (B)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892040"/>
            <a:ext cx="7132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F4A91D"/>
                </a:solidFill>
              </a:rPr>
              <a:t>KEEP GOING IN THIS SERIES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10: SALT: A Strengths-First Response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11: The Family Stability Conversation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12: Refusal and Avoidance: Matching Care to Cause</a:t>
            </a:r>
            <a:endParaRPr lang="en-US" sz="1100" dirty="0"/>
          </a:p>
        </p:txBody>
      </p:sp>
      <p:sp>
        <p:nvSpPr>
          <p:cNvPr id="12" name="QR card"/>
          <p:cNvSpPr/>
          <p:nvPr/>
        </p:nvSpPr>
        <p:spPr>
          <a:xfrm>
            <a:off x="8275320" y="914400"/>
            <a:ext cx="3383280" cy="4160520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25400">
            <a:solidFill>
              <a:srgbClr val="F4A91D"/>
            </a:solidFill>
            <a:prstDash val="solid"/>
          </a:ln>
        </p:spPr>
      </p:sp>
      <p:pic>
        <p:nvPicPr>
          <p:cNvPr id="13" name="Image 0" descr="QR code to join the 1,000 Seats campaign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188720"/>
            <a:ext cx="2743200" cy="27432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8275320" y="40233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Your Seat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44805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1251B"/>
                </a:solidFill>
              </a:rPr>
              <a:t>1,000 Seats campaign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5257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8AAE6"/>
                </a:solidFill>
              </a:rPr>
              <a:t>Every seat filled is one more person working to make showing up possible.</a:t>
            </a:r>
            <a:endParaRPr lang="en-US" sz="1200" dirty="0"/>
          </a:p>
        </p:txBody>
      </p:sp>
      <p:pic>
        <p:nvPicPr>
          <p:cNvPr id="17" name="Image 1" descr="Attendance USA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2" descr="QR code: join the 1,000 Seats campaign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tendance USA Seat Series">
  <a:themeElements>
    <a:clrScheme name="Attendance USA Seat Series">
      <a:dk1>
        <a:srgbClr val="141414"/>
      </a:dk1>
      <a:lt1>
        <a:srgbClr val="FFFFFF"/>
      </a:lt1>
      <a:dk2>
        <a:srgbClr val="0D2240"/>
      </a:dk2>
      <a:lt2>
        <a:srgbClr val="F2F4F8"/>
      </a:lt2>
      <a:accent1>
        <a:srgbClr val="E1251B"/>
      </a:accent1>
      <a:accent2>
        <a:srgbClr val="1948AA"/>
      </a:accent2>
      <a:accent3>
        <a:srgbClr val="F4A91D"/>
      </a:accent3>
      <a:accent4>
        <a:srgbClr val="0D2240"/>
      </a:accent4>
      <a:accent5>
        <a:srgbClr val="78AAE6"/>
      </a:accent5>
      <a:accent6>
        <a:srgbClr val="F6DEDA"/>
      </a:accent6>
      <a:hlink>
        <a:srgbClr val="1948AA"/>
      </a:hlink>
      <a:folHlink>
        <a:srgbClr val="5B6577"/>
      </a:folHlink>
    </a:clrScheme>
    <a:fontScheme name="Attendance USA Seat Seri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Attendance USA,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Seat 09 The Four Reasons</dc:title>
  <dc:subject>Seat 09 The Four Reasons</dc:subject>
  <dc:creator>Attendance USA</dc:creator>
  <cp:lastModifiedBy>Attendance USA</cp:lastModifiedBy>
  <cp:revision>1</cp:revision>
  <dcterms:created xsi:type="dcterms:W3CDTF">2026-10-22T16:01:21Z</dcterms:created>
  <dcterms:modified xsi:type="dcterms:W3CDTF">2026-10-22T16:01:21Z</dcterms:modified>
</cp:coreProperties>
</file>