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Seat 15: McKinney-Vento Basics. For homeless education liaisons and student services. Open with the question on the slide and invite one minute of discussion. Free resource from Attendance USA; questions to info@attendanceusa.org.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in your own words. Source: Schools Spared, Children Punished, Ch. 1 (Maria, composite case); McKinney-Vento Homeless Assistance Act, Subtitle VII-B (42 U.S.C. 11431 et seq.); National Center for Homeless Education. Ask: where have you seen this pattern?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concerns come from the field: Attendance USA briefs, IATDP 2026 sessions, training cohorts and the book's practitioner stories. Ask which one is loudest in your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follow Schools Spared, Children Punished (glossary), the Attendance Kit, and the instruments' published materials.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Day 1 immediate enrollment, even without records normally required (McKinney-Vento Homeless Assistance Act, Subtitle VII-B (42 U.S.C. 11431 et seq.); National Center for Homeless Education); Every LEA must designate a homeless education liaison (McKinney-Vento Homeless Assistance Act, Subtitle VII-B (42 U.S.C. 11431 et seq.); National Center for Homeless Education); Fees, fines, absences states must address these as barriers for homeless students under ESSA amendments (McKinney-Vento Homeless Assistance Act, Subtitle VII-B (42 U.S.C. 11431 et seq.); National Center for Homeless Education). Figures labeled illustrative are teaching examples, not data. Check state and local figures against primary sources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Four-part classification (truancy, withdrawal, avoidance, refusal) from Schools Spared, Children Punished, Ch. 1, and the Attendance Kit Type Cards. Commitment One of No Empty Seats: no formal consequence before a conversation decides the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Monday Morning takeaways follow the book's chapter structure and the IATDP 2026 blueprint: start with what costs nothing. Handout A turns these into a checklist.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PRESENCE: Problem definition, Research evidence, Environmental context, Statistical analysis, Equity assessment, Network and partnership, Compliance and legal, Evidence-based recommendations. Highlighted letters show the steps this prompt exercises. Handout B is the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Missteps adapted from each chapter's Common Missteps section and the Kit tip sheets. Leading indicators move first; lagging indicators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question: have we created a place worth showing up for? Point to the QR code (1,000 Seats subscribe form). Questions: info@attendanceusa.org. Website: 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image" Target="../media/image-2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attendanceusa.org" TargetMode="External"/><Relationship Id="rId3" Type="http://schemas.openxmlformats.org/officeDocument/2006/relationships/hyperlink" Target="https://docs.google.com/forms/d/e/1FAIpQLSfxkswdbwEAPI7XZhKulXTED1NY-vzcxCjQ2-O2kzUWjj8xMA/viewform" TargetMode="External"/><Relationship Id="rId5" Type="http://schemas.openxmlformats.org/officeDocument/2006/relationships/hyperlink" Target="https://attendanceusa.org" TargetMode="External"/><Relationship Id="rId7" Type="http://schemas.openxmlformats.org/officeDocument/2006/relationships/hyperlink" Target="https://docs.google.com/forms/d/e/1FAIpQLSfxkswdbwEAPI7XZhKulXTED1NY-vzcxCjQ2-O2kzUWjj8xMA/viewform" TargetMode="External"/><Relationship Id="rId2" Type="http://schemas.openxmlformats.org/officeDocument/2006/relationships/image" Target="../media/image-10-1.png"/><Relationship Id="rId4" Type="http://schemas.openxmlformats.org/officeDocument/2006/relationships/image" Target="../media/image-10-2.png"/><Relationship Id="rId6" Type="http://schemas.openxmlformats.org/officeDocument/2006/relationships/image" Target="../media/image-10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502920"/>
            <a:ext cx="5120640" cy="5120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029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THE SEAT SERIES  ·  FREE ATTENDANCE SCIENCE™ RESOURCE</a:t>
            </a:r>
            <a:endParaRPr lang="en-US" sz="1100" dirty="0"/>
          </a:p>
        </p:txBody>
      </p:sp>
      <p:sp>
        <p:nvSpPr>
          <p:cNvPr id="4" name="Seat token"/>
          <p:cNvSpPr/>
          <p:nvPr/>
        </p:nvSpPr>
        <p:spPr>
          <a:xfrm>
            <a:off x="548640" y="1005840"/>
            <a:ext cx="960120" cy="96012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063447"/>
            <a:ext cx="960120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5" b="1" dirty="0">
                <a:solidFill>
                  <a:srgbClr val="0D2240"/>
                </a:solidFill>
              </a:rPr>
              <a:t>SEAT</a:t>
            </a:r>
            <a:endParaRPr lang="en-US" sz="735" dirty="0"/>
          </a:p>
          <a:p>
            <a:pPr algn="ctr" indent="0" marL="0">
              <a:buNone/>
            </a:pPr>
            <a:r>
              <a:rPr lang="en-US" sz="231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735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1261872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8AAE6"/>
                </a:solidFill>
              </a:rPr>
              <a:t>McKinney-Vento Liaisons  ·  Pre-K to 12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148840"/>
            <a:ext cx="6035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McKinney-Vento Basics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776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F6DEDA"/>
                </a:solidFill>
              </a:rPr>
              <a:t>Which rights keep a student experiencing homelessness in school, and how do they connect to attendance?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3035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AAE6"/>
                </a:solidFill>
              </a:rPr>
              <a:t>10 slides  ·  2 handouts  ·  evidence from Schools Spared, Children Punished and the Attendance Science™ research base</a:t>
            </a:r>
            <a:endParaRPr lang="en-US" sz="1100" dirty="0"/>
          </a:p>
        </p:txBody>
      </p:sp>
      <p:pic>
        <p:nvPicPr>
          <p:cNvPr id="10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2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02 THE MOMENT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withdrawal that housing explains</a:t>
            </a:r>
            <a:endParaRPr lang="en-US" sz="3200" dirty="0"/>
          </a:p>
        </p:txBody>
      </p:sp>
      <p:sp>
        <p:nvSpPr>
          <p:cNvPr id="5" name="Story card"/>
          <p:cNvSpPr/>
          <p:nvPr/>
        </p:nvSpPr>
        <p:spPr>
          <a:xfrm>
            <a:off x="548640" y="1691640"/>
            <a:ext cx="7406640" cy="4206240"/>
          </a:xfrm>
          <a:prstGeom prst="roundRect">
            <a:avLst>
              <a:gd name="adj" fmla="val 3261"/>
            </a:avLst>
          </a:prstGeom>
          <a:solidFill>
            <a:srgbClr val="F6DEDA"/>
          </a:solidFill>
          <a:ln w="12700">
            <a:solidFill>
              <a:srgbClr val="F6D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6766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rgbClr val="141414"/>
                </a:solidFill>
              </a:rPr>
              <a:t>Withdrawal is family-centered absence rooted in logistics, caregiving, housing instability or economic survival. When housing is the root, the McKinney-Vento Act already gives schools the tools: immediate enrollment, school stability and transportation. Attendance improves when the liaison is in the room from the first conversation.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53492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Source: Schools Spared, Children Punished, Ch. 1 (Maria, composite case); McKinney-Vento Homeless Assistance Act, Subtitle VII-B (42 U.S.C. 11431 et seq.); National Center for Homeless Education</a:t>
            </a:r>
            <a:endParaRPr lang="en-US" sz="1000" dirty="0"/>
          </a:p>
        </p:txBody>
      </p:sp>
      <p:pic>
        <p:nvPicPr>
          <p:cNvPr id="9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828800"/>
            <a:ext cx="3291840" cy="32918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412480" y="5212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Every story in this series is a composite or a published case. Names are invented.</a:t>
            </a:r>
            <a:endParaRPr lang="en-US" sz="1000" dirty="0"/>
          </a:p>
        </p:txBody>
      </p:sp>
      <p:pic>
        <p:nvPicPr>
          <p:cNvPr id="11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3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03 THE QUESTION WE HEAR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liaisons are asking</a:t>
            </a:r>
            <a:endParaRPr lang="en-US" sz="32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691640"/>
            <a:ext cx="11064240" cy="1325880"/>
          </a:xfrm>
          <a:prstGeom prst="roundRect">
            <a:avLst>
              <a:gd name="adj" fmla="val 10345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830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rights keep a student experiencing homelessness in school, and how do they connect to attendance?</a:t>
            </a:r>
            <a:endParaRPr lang="en-US" sz="2300" dirty="0"/>
          </a:p>
        </p:txBody>
      </p:sp>
      <p:sp>
        <p:nvSpPr>
          <p:cNvPr id="7" name="Concern 1"/>
          <p:cNvSpPr/>
          <p:nvPr/>
        </p:nvSpPr>
        <p:spPr>
          <a:xfrm>
            <a:off x="54864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52044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Doubled-up families rarely self-identify.</a:t>
            </a:r>
            <a:endParaRPr lang="en-US" sz="2000" dirty="0"/>
          </a:p>
        </p:txBody>
      </p:sp>
      <p:sp>
        <p:nvSpPr>
          <p:cNvPr id="11" name="Concern 2"/>
          <p:cNvSpPr/>
          <p:nvPr/>
        </p:nvSpPr>
        <p:spPr>
          <a:xfrm>
            <a:off x="429768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3520440"/>
            <a:ext cx="640080" cy="64008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Missing records delay enrollment and add absences.</a:t>
            </a:r>
            <a:endParaRPr lang="en-US" sz="2000" dirty="0"/>
          </a:p>
        </p:txBody>
      </p:sp>
      <p:sp>
        <p:nvSpPr>
          <p:cNvPr id="15" name="Concern 3"/>
          <p:cNvSpPr/>
          <p:nvPr/>
        </p:nvSpPr>
        <p:spPr>
          <a:xfrm>
            <a:off x="804672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3520440"/>
            <a:ext cx="640080" cy="64008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41414"/>
                </a:solidFill>
              </a:rPr>
              <a:t>Attendance letters go to families who just lost housing.</a:t>
            </a:r>
            <a:endParaRPr lang="en-US" sz="1900" dirty="0"/>
          </a:p>
        </p:txBody>
      </p:sp>
      <p:pic>
        <p:nvPicPr>
          <p:cNvPr id="19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1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04 NAME 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words before shared work</a:t>
            </a:r>
            <a:endParaRPr lang="en-US" sz="3200" dirty="0"/>
          </a:p>
        </p:txBody>
      </p:sp>
      <p:sp>
        <p:nvSpPr>
          <p:cNvPr id="5" name="Term 1"/>
          <p:cNvSpPr/>
          <p:nvPr/>
        </p:nvSpPr>
        <p:spPr>
          <a:xfrm>
            <a:off x="54864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Homeless (McKinney-Vento)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</a:rPr>
              <a:t>Lacking a fixed, regular and adequate nighttime residence, including sharing housing due to loss of housing or economic hardship.</a:t>
            </a:r>
            <a:endParaRPr lang="en-US" sz="1400" dirty="0"/>
          </a:p>
        </p:txBody>
      </p:sp>
      <p:sp>
        <p:nvSpPr>
          <p:cNvPr id="10" name="Term 2"/>
          <p:cNvSpPr/>
          <p:nvPr/>
        </p:nvSpPr>
        <p:spPr>
          <a:xfrm>
            <a:off x="429768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57400"/>
            <a:ext cx="777240" cy="77724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liaison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The staff member every school district must designate to identify and support these students.</a:t>
            </a:r>
            <a:endParaRPr lang="en-US" sz="1700" dirty="0"/>
          </a:p>
        </p:txBody>
      </p:sp>
      <p:sp>
        <p:nvSpPr>
          <p:cNvPr id="15" name="Term 3"/>
          <p:cNvSpPr/>
          <p:nvPr/>
        </p:nvSpPr>
        <p:spPr>
          <a:xfrm>
            <a:off x="804672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057400"/>
            <a:ext cx="777240" cy="77724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 of origin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The school attended when permanently housed, or last enrolled.</a:t>
            </a:r>
            <a:endParaRPr lang="en-US" sz="1800" dirty="0"/>
          </a:p>
        </p:txBody>
      </p:sp>
      <p:pic>
        <p:nvPicPr>
          <p:cNvPr id="20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2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15  ·  05 WHAT THE EVIDENCE SAYS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behind the moment</a:t>
            </a:r>
            <a:endParaRPr lang="en-US" sz="3200" dirty="0"/>
          </a:p>
        </p:txBody>
      </p:sp>
      <p:sp>
        <p:nvSpPr>
          <p:cNvPr id="4" name="Stat 1"/>
          <p:cNvSpPr/>
          <p:nvPr/>
        </p:nvSpPr>
        <p:spPr>
          <a:xfrm>
            <a:off x="54864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1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immediate enrollment, even without records normally required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McKinney-Vento Homeless Assistance Act, Subtitle VII-B (42 U.S.C. 11431 et seq.); National Center for Homeless Education</a:t>
            </a:r>
            <a:endParaRPr lang="en-US" sz="900" dirty="0"/>
          </a:p>
        </p:txBody>
      </p:sp>
      <p:sp>
        <p:nvSpPr>
          <p:cNvPr id="8" name="Stat 2"/>
          <p:cNvSpPr/>
          <p:nvPr/>
        </p:nvSpPr>
        <p:spPr>
          <a:xfrm>
            <a:off x="429768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78AA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LEA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must designate a homeless education liaison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McKinney-Vento Homeless Assistance Act, Subtitle VII-B (42 U.S.C. 11431 et seq.); National Center for Homeless Education</a:t>
            </a:r>
            <a:endParaRPr lang="en-US" sz="900" dirty="0"/>
          </a:p>
        </p:txBody>
      </p:sp>
      <p:sp>
        <p:nvSpPr>
          <p:cNvPr id="12" name="Stat 3"/>
          <p:cNvSpPr/>
          <p:nvPr/>
        </p:nvSpPr>
        <p:spPr>
          <a:xfrm>
            <a:off x="804672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Fees, fines, absences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states must address these as barriers for homeless students under ESSA amendments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McKinney-Vento Homeless Assistance Act, Subtitle VII-B (42 U.S.C. 11431 et seq.); National Center for Homeless Education</a:t>
            </a:r>
            <a:endParaRPr lang="en-US" sz="900" dirty="0"/>
          </a:p>
        </p:txBody>
      </p:sp>
      <p:pic>
        <p:nvPicPr>
          <p:cNvPr id="16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8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06 CLASSIFY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 before you consequence</a:t>
            </a:r>
            <a:endParaRPr lang="en-US" sz="3200" dirty="0"/>
          </a:p>
        </p:txBody>
      </p:sp>
      <p:sp>
        <p:nvSpPr>
          <p:cNvPr id="5" name="Reason 1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Withdrawal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Most housing-related absence. Liaison first, never a truancy letter.</a:t>
            </a:r>
            <a:endParaRPr lang="en-US" sz="1600" dirty="0"/>
          </a:p>
        </p:txBody>
      </p:sp>
      <p:sp>
        <p:nvSpPr>
          <p:cNvPr id="8" name="Reason 2"/>
          <p:cNvSpPr/>
          <p:nvPr/>
        </p:nvSpPr>
        <p:spPr>
          <a:xfrm>
            <a:off x="612648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4652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Avoidance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Stigma at a new school. Assign a welcoming adult.</a:t>
            </a:r>
            <a:endParaRPr lang="en-US" sz="1600" dirty="0"/>
          </a:p>
        </p:txBody>
      </p:sp>
      <p:sp>
        <p:nvSpPr>
          <p:cNvPr id="11" name="Reason 3"/>
          <p:cNvSpPr/>
          <p:nvPr/>
        </p:nvSpPr>
        <p:spPr>
          <a:xfrm>
            <a:off x="54864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Refusal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2240"/>
                </a:solidFill>
              </a:rPr>
              <a:t>Trauma and stress. Connect to counseling.</a:t>
            </a:r>
            <a:endParaRPr lang="en-US" sz="1600" dirty="0"/>
          </a:p>
        </p:txBody>
      </p:sp>
      <p:sp>
        <p:nvSpPr>
          <p:cNvPr id="14" name="Reason 4"/>
          <p:cNvSpPr/>
          <p:nvPr/>
        </p:nvSpPr>
        <p:spPr>
          <a:xfrm>
            <a:off x="612648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4652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Truancy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Rarely the right label for a student without stable housing.</a:t>
            </a:r>
            <a:endParaRPr lang="en-US" sz="1600" dirty="0"/>
          </a:p>
        </p:txBody>
      </p:sp>
      <p:pic>
        <p:nvPicPr>
          <p:cNvPr id="17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07 MONDAY MOVES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moves you can make this week</a:t>
            </a:r>
            <a:endParaRPr lang="en-US" sz="3200" dirty="0"/>
          </a:p>
        </p:txBody>
      </p:sp>
      <p:sp>
        <p:nvSpPr>
          <p:cNvPr id="5" name="Move 1"/>
          <p:cNvSpPr/>
          <p:nvPr/>
        </p:nvSpPr>
        <p:spPr>
          <a:xfrm>
            <a:off x="54864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265176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5176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Screen every enrollment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Use a housing questionnaire at enrollment and re-enrollment.</a:t>
            </a:r>
            <a:endParaRPr lang="en-US" sz="1800" dirty="0"/>
          </a:p>
        </p:txBody>
      </p:sp>
      <p:sp>
        <p:nvSpPr>
          <p:cNvPr id="11" name="Move 2"/>
          <p:cNvSpPr/>
          <p:nvPr/>
        </p:nvSpPr>
        <p:spPr>
          <a:xfrm>
            <a:off x="429768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57200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948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1"/>
          <p:cNvSpPr/>
          <p:nvPr/>
        </p:nvSpPr>
        <p:spPr>
          <a:xfrm>
            <a:off x="640080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Flag before the letter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Route any student with housing flags to the liaison before attendance notices.</a:t>
            </a:r>
            <a:endParaRPr lang="en-US" sz="1800" dirty="0"/>
          </a:p>
        </p:txBody>
      </p:sp>
      <p:sp>
        <p:nvSpPr>
          <p:cNvPr id="17" name="Move 3"/>
          <p:cNvSpPr/>
          <p:nvPr/>
        </p:nvSpPr>
        <p:spPr>
          <a:xfrm>
            <a:off x="804672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32104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19" name="Shape 17"/>
          <p:cNvSpPr/>
          <p:nvPr/>
        </p:nvSpPr>
        <p:spPr>
          <a:xfrm>
            <a:off x="1014984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14984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 front office staff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Front desk and attendance clerks learn the signs and the referral path.</a:t>
            </a:r>
            <a:endParaRPr lang="en-US" sz="18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08 FIND YOUR DATA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PRESENCE™ prompt for your building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95528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Problem definition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94767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Research evidence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59359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9359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334670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Environmental context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992624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92624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745736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Statistical analysis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91656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Equity assessment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790688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9068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754380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Network and partnership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189720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8972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894283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Compliance and legal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058875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58875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28" name="Text 26"/>
          <p:cNvSpPr txBox="1"/>
          <p:nvPr/>
        </p:nvSpPr>
        <p:spPr>
          <a:xfrm>
            <a:off x="1034186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Evidence-based recommendations</a:t>
            </a:r>
            <a:endParaRPr lang="en-US" sz="1000" dirty="0"/>
          </a:p>
        </p:txBody>
      </p:sp>
      <p:sp>
        <p:nvSpPr>
          <p:cNvPr id="29" name="Data prompt"/>
          <p:cNvSpPr/>
          <p:nvPr/>
        </p:nvSpPr>
        <p:spPr>
          <a:xfrm>
            <a:off x="548640" y="3520440"/>
            <a:ext cx="7863840" cy="2423160"/>
          </a:xfrm>
          <a:prstGeom prst="roundRect">
            <a:avLst>
              <a:gd name="adj" fmla="val 5660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YOUR PROMPT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" y="406908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Compare your identified homeless count with free-meal and mobility data. A low identification rate signals students the system is missing.</a:t>
            </a:r>
            <a:endParaRPr lang="en-US" sz="1900" dirty="0"/>
          </a:p>
        </p:txBody>
      </p:sp>
      <p:pic>
        <p:nvPicPr>
          <p:cNvPr id="3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3429000"/>
            <a:ext cx="2606040" cy="2606040"/>
          </a:xfrm>
          <a:prstGeom prst="rect">
            <a:avLst/>
          </a:prstGeom>
        </p:spPr>
      </p:pic>
      <p:pic>
        <p:nvPicPr>
          <p:cNvPr id="33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35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15  ·  09 AVOID AND MEASURE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MCKINNEY-VENTO LIAISONS  ·  PRE-K TO 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missteps, and how you will know it works</a:t>
            </a:r>
            <a:endParaRPr lang="en-US" sz="3200" dirty="0"/>
          </a:p>
        </p:txBody>
      </p:sp>
      <p:sp>
        <p:nvSpPr>
          <p:cNvPr id="5" name="Misstep 1"/>
          <p:cNvSpPr/>
          <p:nvPr/>
        </p:nvSpPr>
        <p:spPr>
          <a:xfrm>
            <a:off x="548640" y="17830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18745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Requiring records before enrolling a student</a:t>
            </a:r>
            <a:endParaRPr lang="en-US" sz="1700" dirty="0"/>
          </a:p>
        </p:txBody>
      </p:sp>
      <p:sp>
        <p:nvSpPr>
          <p:cNvPr id="9" name="Misstep 2"/>
          <p:cNvSpPr/>
          <p:nvPr/>
        </p:nvSpPr>
        <p:spPr>
          <a:xfrm>
            <a:off x="548640" y="31546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4290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3246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Sending standard truancy notices to identified families</a:t>
            </a:r>
            <a:endParaRPr lang="en-US" sz="1700" dirty="0"/>
          </a:p>
        </p:txBody>
      </p:sp>
      <p:sp>
        <p:nvSpPr>
          <p:cNvPr id="13" name="Misstep 3"/>
          <p:cNvSpPr/>
          <p:nvPr/>
        </p:nvSpPr>
        <p:spPr>
          <a:xfrm>
            <a:off x="548640" y="45262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8006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46177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Assuming families will self-identify</a:t>
            </a:r>
            <a:endParaRPr lang="en-US" sz="1700" dirty="0"/>
          </a:p>
        </p:txBody>
      </p:sp>
      <p:sp>
        <p:nvSpPr>
          <p:cNvPr id="17" name="LEADING INDICATOR"/>
          <p:cNvSpPr/>
          <p:nvPr/>
        </p:nvSpPr>
        <p:spPr>
          <a:xfrm>
            <a:off x="7406640" y="1783080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8096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8AAE6"/>
                </a:solidFill>
              </a:rPr>
              <a:t>LEADING INDICATOR  ·  Moves first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680960" y="233172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identified and connected within 5 days</a:t>
            </a:r>
            <a:endParaRPr lang="en-US" sz="2000" dirty="0"/>
          </a:p>
        </p:txBody>
      </p:sp>
      <p:sp>
        <p:nvSpPr>
          <p:cNvPr id="20" name="LAGGING INDICATOR"/>
          <p:cNvSpPr/>
          <p:nvPr/>
        </p:nvSpPr>
        <p:spPr>
          <a:xfrm>
            <a:off x="7406640" y="3858768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80960" y="404164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2240"/>
                </a:solidFill>
              </a:rPr>
              <a:t>LAGGING INDICATOR  ·  Confirms it worked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7680960" y="4407408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Chronic absence for identified students</a:t>
            </a:r>
            <a:endParaRPr lang="en-US" sz="20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15  ·  10 TAKE YOUR SEAT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1,000 Seats at the national table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6DEDA"/>
                </a:solidFill>
              </a:rPr>
              <a:t>Scan to take your seat: free membership in Attendance USA and the weekly Attendance Intelligence Brief, with new research, policy across the states, and tools from the field of Attendance Science™.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QUESTIONS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3200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info@attendanceusa.org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LEARN MORE</a:t>
            </a:r>
            <a:endParaRPr lang="en-US" sz="11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2194560" y="3749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976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HANDOUTS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4297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Seat Card (A) and Find Your Data worksheet (B)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892040"/>
            <a:ext cx="7132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F4A91D"/>
                </a:solidFill>
              </a:rPr>
              <a:t>KEEP GOING IN THIS SERIES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16: Getting There: Transportation and School Stability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17: Hidden Homelessness and Mid-Year Moves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18: Unaccompanied and Working Youth</a:t>
            </a:r>
            <a:endParaRPr lang="en-US" sz="1100" dirty="0"/>
          </a:p>
        </p:txBody>
      </p:sp>
      <p:sp>
        <p:nvSpPr>
          <p:cNvPr id="12" name="QR card"/>
          <p:cNvSpPr/>
          <p:nvPr/>
        </p:nvSpPr>
        <p:spPr>
          <a:xfrm>
            <a:off x="8275320" y="914400"/>
            <a:ext cx="3383280" cy="4160520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25400">
            <a:solidFill>
              <a:srgbClr val="F4A91D"/>
            </a:solidFill>
            <a:prstDash val="solid"/>
          </a:ln>
        </p:spPr>
      </p:sp>
      <p:pic>
        <p:nvPicPr>
          <p:cNvPr id="13" name="Image 0" descr="QR code to join the 1,000 Seats campaign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188720"/>
            <a:ext cx="2743200" cy="27432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8275320" y="40233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Your Seat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44805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1251B"/>
                </a:solidFill>
              </a:rPr>
              <a:t>1,000 Seats campaign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5257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8AAE6"/>
                </a:solidFill>
              </a:rPr>
              <a:t>Every seat filled is one more person working to make showing up possible.</a:t>
            </a:r>
            <a:endParaRPr lang="en-US" sz="1200" dirty="0"/>
          </a:p>
        </p:txBody>
      </p:sp>
      <p:pic>
        <p:nvPicPr>
          <p:cNvPr id="17" name="Image 1" descr="Attendance USA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2" descr="QR code: join the 1,000 Seats campaign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tendance USA Seat Series">
  <a:themeElements>
    <a:clrScheme name="Attendance USA Seat Series">
      <a:dk1>
        <a:srgbClr val="141414"/>
      </a:dk1>
      <a:lt1>
        <a:srgbClr val="FFFFFF"/>
      </a:lt1>
      <a:dk2>
        <a:srgbClr val="0D2240"/>
      </a:dk2>
      <a:lt2>
        <a:srgbClr val="F2F4F8"/>
      </a:lt2>
      <a:accent1>
        <a:srgbClr val="E1251B"/>
      </a:accent1>
      <a:accent2>
        <a:srgbClr val="1948AA"/>
      </a:accent2>
      <a:accent3>
        <a:srgbClr val="F4A91D"/>
      </a:accent3>
      <a:accent4>
        <a:srgbClr val="0D2240"/>
      </a:accent4>
      <a:accent5>
        <a:srgbClr val="78AAE6"/>
      </a:accent5>
      <a:accent6>
        <a:srgbClr val="F6DEDA"/>
      </a:accent6>
      <a:hlink>
        <a:srgbClr val="1948AA"/>
      </a:hlink>
      <a:folHlink>
        <a:srgbClr val="5B6577"/>
      </a:folHlink>
    </a:clrScheme>
    <a:fontScheme name="Attendance USA Seat Seri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Attendance USA,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Seat 15 McKinney-Vento Basics</dc:title>
  <dc:subject>Seat 15 McKinney-Vento Basics</dc:subject>
  <dc:creator>Attendance USA</dc:creator>
  <cp:lastModifiedBy>Attendance USA</cp:lastModifiedBy>
  <cp:revision>1</cp:revision>
  <dcterms:created xsi:type="dcterms:W3CDTF">2026-10-22T16:01:22Z</dcterms:created>
  <dcterms:modified xsi:type="dcterms:W3CDTF">2026-10-22T16:01:22Z</dcterms:modified>
</cp:coreProperties>
</file>