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Seat 20: No Empty Seats: Four Commitments for Leaders. For principals, district leaders and school boards. Open with the question on the slide and invite one minute of discussion. Free resource from Attendance USA; questions to info@attendanceusa.org.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 story in your own words. Source: Attendance USA, No Empty Seats National Position Statement. Ask: where have you seen this pattern?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concerns come from the field: Attendance USA briefs, IATDP 2026 sessions, training cohorts and the book's practitioner stories. Ask which one is loudest in your building.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Definitions follow Schools Spared, Children Punished (glossary), the Attendance Kit, and the instruments' published materials.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36+ state ESSA plans include chronic absenteeism as an accountability indicator (Attendance USA Attendance Intelligence Briefs, Aug to Oct 2026 (primary-source checked)); 18 states adopted the goal to cut 2022 chronic absence in half by 2027 (Attendance USA Attendance Intelligence Briefs, Aug to Oct 2026 (primary-source checked)); ~22-24% national chronic absence, still well above the pre-pandemic 13-15% (RAND ASDP (2025); AEI Return to Learn Tracker (Malkus, 2026); FutureEd (2026)). Figures labeled illustrative are teaching examples, not data. Check state and local figures against primary sources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Four-part classification (truancy, withdrawal, avoidance, refusal) from Schools Spared, Children Punished, Ch. 1, and the Attendance Kit Type Cards. Commitment One of No Empty Seats: no formal consequence before a conversation decides the category.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Monday Morning takeaways follow the book's chapter structure and the IATDP 2026 blueprint: start with what costs nothing. Handout A turns these into a checklist.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PRESENCE: Problem definition, Research evidence, Environmental context, Statistical analysis, Equity assessment, Network and partnership, Compliance and legal, Evidence-based recommendations. Highlighted letters show the steps this prompt exercises. Handout B is the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Missteps adapted from each chapter's Common Missteps section and the Kit tip sheets. Leading indicators move first; lagging indicators confirm.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question: have we created a place worth showing up for? Point to the QR code (1,000 Seats subscribe form). Questions: info@attendanceusa.org. Website: attendanceusa.org.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image" Target="../media/image-1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image" Target="../media/image-2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3-1.png"/><Relationship Id="rId3" Type="http://schemas.openxmlformats.org/officeDocument/2006/relationships/image" Target="../media/image-3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4" Type="http://schemas.openxmlformats.org/officeDocument/2006/relationships/image" Target="../media/image-8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9-1.png"/><Relationship Id="rId3" Type="http://schemas.openxmlformats.org/officeDocument/2006/relationships/image" Target="../media/image-9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attendanceusa.org" TargetMode="External"/><Relationship Id="rId3" Type="http://schemas.openxmlformats.org/officeDocument/2006/relationships/hyperlink" Target="https://docs.google.com/forms/d/e/1FAIpQLSfxkswdbwEAPI7XZhKulXTED1NY-vzcxCjQ2-O2kzUWjj8xMA/viewform" TargetMode="External"/><Relationship Id="rId5" Type="http://schemas.openxmlformats.org/officeDocument/2006/relationships/hyperlink" Target="https://attendanceusa.org" TargetMode="External"/><Relationship Id="rId7" Type="http://schemas.openxmlformats.org/officeDocument/2006/relationships/hyperlink" Target="https://docs.google.com/forms/d/e/1FAIpQLSfxkswdbwEAPI7XZhKulXTED1NY-vzcxCjQ2-O2kzUWjj8xMA/viewform" TargetMode="External"/><Relationship Id="rId2" Type="http://schemas.openxmlformats.org/officeDocument/2006/relationships/image" Target="../media/image-10-1.png"/><Relationship Id="rId4" Type="http://schemas.openxmlformats.org/officeDocument/2006/relationships/image" Target="../media/image-10-2.png"/><Relationship Id="rId6" Type="http://schemas.openxmlformats.org/officeDocument/2006/relationships/image" Target="../media/image-10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502920"/>
            <a:ext cx="5120640" cy="51206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50292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THE SEAT SERIES  ·  FREE ATTENDANCE SCIENCE™ RESOURCE</a:t>
            </a:r>
            <a:endParaRPr lang="en-US" sz="1100" dirty="0"/>
          </a:p>
        </p:txBody>
      </p:sp>
      <p:sp>
        <p:nvSpPr>
          <p:cNvPr id="4" name="Seat token"/>
          <p:cNvSpPr/>
          <p:nvPr/>
        </p:nvSpPr>
        <p:spPr>
          <a:xfrm>
            <a:off x="548640" y="1005840"/>
            <a:ext cx="960120" cy="96012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063447"/>
            <a:ext cx="960120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5" b="1" dirty="0">
                <a:solidFill>
                  <a:srgbClr val="0D2240"/>
                </a:solidFill>
              </a:rPr>
              <a:t>SEAT</a:t>
            </a:r>
            <a:endParaRPr lang="en-US" sz="735" dirty="0"/>
          </a:p>
          <a:p>
            <a:pPr algn="ctr" indent="0" marL="0">
              <a:buNone/>
            </a:pPr>
            <a:r>
              <a:rPr lang="en-US" sz="231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</a:t>
            </a:r>
            <a:endParaRPr lang="en-US" sz="735" dirty="0"/>
          </a:p>
        </p:txBody>
      </p:sp>
      <p:sp>
        <p:nvSpPr>
          <p:cNvPr id="6" name="Text 3"/>
          <p:cNvSpPr txBox="1"/>
          <p:nvPr/>
        </p:nvSpPr>
        <p:spPr>
          <a:xfrm>
            <a:off x="1691640" y="1261872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8AAE6"/>
                </a:solidFill>
              </a:rPr>
              <a:t>Administrators  ·  K-12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148840"/>
            <a:ext cx="6035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Empty Seats: Four Commitments for Leaders</a:t>
            </a:r>
            <a:endParaRPr lang="en-US" sz="37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7764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6DEDA"/>
                </a:solidFill>
              </a:rPr>
              <a:t>What standard should our district hold itself to on attendance?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3035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AAE6"/>
                </a:solidFill>
              </a:rPr>
              <a:t>10 slides  ·  2 handouts  ·  evidence from Schools Spared, Children Punished and the Attendance Science™ research base</a:t>
            </a:r>
            <a:endParaRPr lang="en-US" sz="1100" dirty="0"/>
          </a:p>
        </p:txBody>
      </p:sp>
      <p:pic>
        <p:nvPicPr>
          <p:cNvPr id="10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2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20  ·  02 THE MOMENT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ADMINISTRATORS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public standard on one page</a:t>
            </a:r>
            <a:endParaRPr lang="en-US" sz="3200" dirty="0"/>
          </a:p>
        </p:txBody>
      </p:sp>
      <p:sp>
        <p:nvSpPr>
          <p:cNvPr id="5" name="Story card"/>
          <p:cNvSpPr/>
          <p:nvPr/>
        </p:nvSpPr>
        <p:spPr>
          <a:xfrm>
            <a:off x="548640" y="1691640"/>
            <a:ext cx="7406640" cy="4206240"/>
          </a:xfrm>
          <a:prstGeom prst="roundRect">
            <a:avLst>
              <a:gd name="adj" fmla="val 3261"/>
            </a:avLst>
          </a:prstGeom>
          <a:solidFill>
            <a:srgbClr val="F6DEDA"/>
          </a:solidFill>
          <a:ln w="12700">
            <a:solidFill>
              <a:srgbClr val="F6DED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91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dirty="0">
                <a:solidFill>
                  <a:srgbClr val="E125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8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31720"/>
            <a:ext cx="67665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rgbClr val="141414"/>
                </a:solidFill>
              </a:rPr>
              <a:t>No Empty Seats distills a decade of research into four commitments districts, states and policymakers can be measured against. It fits on a single page precisely because the evidence behind it is deep.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53492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i="1" dirty="0">
                <a:solidFill>
                  <a:srgbClr val="5B6577"/>
                </a:solidFill>
              </a:rPr>
              <a:t>Source: Attendance USA, No Empty Seats National Position Statement</a:t>
            </a:r>
            <a:endParaRPr lang="en-US" sz="1000" dirty="0"/>
          </a:p>
        </p:txBody>
      </p:sp>
      <p:pic>
        <p:nvPicPr>
          <p:cNvPr id="9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828800"/>
            <a:ext cx="3291840" cy="329184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412480" y="521208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577"/>
                </a:solidFill>
              </a:rPr>
              <a:t>Every story in this series is a composite or a published case. Names are invented.</a:t>
            </a:r>
            <a:endParaRPr lang="en-US" sz="1000" dirty="0"/>
          </a:p>
        </p:txBody>
      </p:sp>
      <p:pic>
        <p:nvPicPr>
          <p:cNvPr id="11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3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20  ·  03 THE QUESTION WE HEAR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ADMINISTRATORS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school leaders are asking</a:t>
            </a:r>
            <a:endParaRPr lang="en-US" sz="32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691640"/>
            <a:ext cx="11064240" cy="1325880"/>
          </a:xfrm>
          <a:prstGeom prst="roundRect">
            <a:avLst>
              <a:gd name="adj" fmla="val 10345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8308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standard should our district hold itself to on attendance?</a:t>
            </a:r>
            <a:endParaRPr lang="en-US" sz="2400" dirty="0"/>
          </a:p>
        </p:txBody>
      </p:sp>
      <p:sp>
        <p:nvSpPr>
          <p:cNvPr id="7" name="Concern 1"/>
          <p:cNvSpPr/>
          <p:nvPr/>
        </p:nvSpPr>
        <p:spPr>
          <a:xfrm>
            <a:off x="54864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352044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41414"/>
                </a:solidFill>
              </a:rPr>
              <a:t>Initiatives pile up without changing enforcement-first policy.</a:t>
            </a:r>
            <a:endParaRPr lang="en-US" sz="1900" dirty="0"/>
          </a:p>
        </p:txBody>
      </p:sp>
      <p:sp>
        <p:nvSpPr>
          <p:cNvPr id="11" name="Concern 2"/>
          <p:cNvSpPr/>
          <p:nvPr/>
        </p:nvSpPr>
        <p:spPr>
          <a:xfrm>
            <a:off x="429768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3520440"/>
            <a:ext cx="640080" cy="640080"/>
          </a:xfrm>
          <a:prstGeom prst="ellipse">
            <a:avLst/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41414"/>
                </a:solidFill>
              </a:rPr>
              <a:t>Staff learn new language while old protocols stay in force.</a:t>
            </a:r>
            <a:endParaRPr lang="en-US" sz="1900" dirty="0"/>
          </a:p>
        </p:txBody>
      </p:sp>
      <p:sp>
        <p:nvSpPr>
          <p:cNvPr id="15" name="Concern 3"/>
          <p:cNvSpPr/>
          <p:nvPr/>
        </p:nvSpPr>
        <p:spPr>
          <a:xfrm>
            <a:off x="804672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3520440"/>
            <a:ext cx="640080" cy="64008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41414"/>
                </a:solidFill>
              </a:rPr>
              <a:t>Boards want outcomes, not activity.</a:t>
            </a:r>
            <a:endParaRPr lang="en-US" sz="2000" dirty="0"/>
          </a:p>
        </p:txBody>
      </p:sp>
      <p:pic>
        <p:nvPicPr>
          <p:cNvPr id="19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1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20  ·  04 NAME IT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ADMINISTRATORS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words before shared work</a:t>
            </a:r>
            <a:endParaRPr lang="en-US" sz="3200" dirty="0"/>
          </a:p>
        </p:txBody>
      </p:sp>
      <p:sp>
        <p:nvSpPr>
          <p:cNvPr id="5" name="Term 1"/>
          <p:cNvSpPr/>
          <p:nvPr/>
        </p:nvSpPr>
        <p:spPr>
          <a:xfrm>
            <a:off x="54864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057400"/>
            <a:ext cx="777240" cy="77724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Commitment 1 and 2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Classify before you consequence. Measure the bond, not just the seat.</a:t>
            </a:r>
            <a:endParaRPr lang="en-US" sz="1800" dirty="0"/>
          </a:p>
        </p:txBody>
      </p:sp>
      <p:sp>
        <p:nvSpPr>
          <p:cNvPr id="10" name="Term 2"/>
          <p:cNvSpPr/>
          <p:nvPr/>
        </p:nvSpPr>
        <p:spPr>
          <a:xfrm>
            <a:off x="429768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2057400"/>
            <a:ext cx="777240" cy="777240"/>
          </a:xfrm>
          <a:prstGeom prst="ellipse">
            <a:avLst/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Commitment 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Respond strengths-first with SALT, before any enforcement escalation.</a:t>
            </a:r>
            <a:endParaRPr lang="en-US" sz="1800" dirty="0"/>
          </a:p>
        </p:txBody>
      </p:sp>
      <p:sp>
        <p:nvSpPr>
          <p:cNvPr id="15" name="Term 3"/>
          <p:cNvSpPr/>
          <p:nvPr/>
        </p:nvSpPr>
        <p:spPr>
          <a:xfrm>
            <a:off x="804672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2057400"/>
            <a:ext cx="777240" cy="77724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Commitment 4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Coordinate across every system, with an owner for every seam.</a:t>
            </a:r>
            <a:endParaRPr lang="en-US" sz="1800" dirty="0"/>
          </a:p>
        </p:txBody>
      </p:sp>
      <p:pic>
        <p:nvPicPr>
          <p:cNvPr id="20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2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SEAT 20  ·  05 WHAT THE EVIDENCE SAYS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 behind the moment</a:t>
            </a:r>
            <a:endParaRPr lang="en-US" sz="3200" dirty="0"/>
          </a:p>
        </p:txBody>
      </p:sp>
      <p:sp>
        <p:nvSpPr>
          <p:cNvPr id="4" name="Stat 1"/>
          <p:cNvSpPr/>
          <p:nvPr/>
        </p:nvSpPr>
        <p:spPr>
          <a:xfrm>
            <a:off x="54864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36+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state ESSA plans include chronic absenteeism as an accountability indicator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Attendance USA Attendance Intelligence Briefs, Aug to Oct 2026 (primary-source checked)</a:t>
            </a:r>
            <a:endParaRPr lang="en-US" sz="900" dirty="0"/>
          </a:p>
        </p:txBody>
      </p:sp>
      <p:sp>
        <p:nvSpPr>
          <p:cNvPr id="8" name="Stat 2"/>
          <p:cNvSpPr/>
          <p:nvPr/>
        </p:nvSpPr>
        <p:spPr>
          <a:xfrm>
            <a:off x="429768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2628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78AA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 states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452628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adopted the goal to cut 2022 chronic absence in half by 2027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Attendance USA Attendance Intelligence Briefs, Aug to Oct 2026 (primary-source checked)</a:t>
            </a:r>
            <a:endParaRPr lang="en-US" sz="900" dirty="0"/>
          </a:p>
        </p:txBody>
      </p:sp>
      <p:sp>
        <p:nvSpPr>
          <p:cNvPr id="12" name="Stat 3"/>
          <p:cNvSpPr/>
          <p:nvPr/>
        </p:nvSpPr>
        <p:spPr>
          <a:xfrm>
            <a:off x="804672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7532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~22-24%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national chronic absence, still well above the pre-pandemic 13-15%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RAND ASDP (2025); AEI Return to Learn Tracker (Malkus, 2026); FutureEd (2026)</a:t>
            </a:r>
            <a:endParaRPr lang="en-US" sz="900" dirty="0"/>
          </a:p>
        </p:txBody>
      </p:sp>
      <p:pic>
        <p:nvPicPr>
          <p:cNvPr id="16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8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20  ·  06 CLASSIFY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ADMINISTRATORS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Match the response to the reason</a:t>
            </a:r>
            <a:endParaRPr lang="en-US" sz="3200" dirty="0"/>
          </a:p>
        </p:txBody>
      </p:sp>
      <p:sp>
        <p:nvSpPr>
          <p:cNvPr id="5" name="Reason 1"/>
          <p:cNvSpPr/>
          <p:nvPr/>
        </p:nvSpPr>
        <p:spPr>
          <a:xfrm>
            <a:off x="548640" y="169164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6888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Policy requires a conversation before any formal step.</a:t>
            </a:r>
            <a:endParaRPr lang="en-US" sz="1600" dirty="0"/>
          </a:p>
        </p:txBody>
      </p:sp>
      <p:sp>
        <p:nvSpPr>
          <p:cNvPr id="8" name="Reason 2"/>
          <p:cNvSpPr/>
          <p:nvPr/>
        </p:nvSpPr>
        <p:spPr>
          <a:xfrm>
            <a:off x="6126480" y="169164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46520" y="18745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46888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Adopt PSSB alongside attendance codes.</a:t>
            </a:r>
            <a:endParaRPr lang="en-US" sz="1600" dirty="0"/>
          </a:p>
        </p:txBody>
      </p:sp>
      <p:sp>
        <p:nvSpPr>
          <p:cNvPr id="11" name="Reason 3"/>
          <p:cNvSpPr/>
          <p:nvPr/>
        </p:nvSpPr>
        <p:spPr>
          <a:xfrm>
            <a:off x="548640" y="384048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Respond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6177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D2240"/>
                </a:solidFill>
              </a:rPr>
              <a:t>SALT plans before escalation.</a:t>
            </a:r>
            <a:endParaRPr lang="en-US" sz="1600" dirty="0"/>
          </a:p>
        </p:txBody>
      </p:sp>
      <p:sp>
        <p:nvSpPr>
          <p:cNvPr id="14" name="Reason 4"/>
          <p:cNvSpPr/>
          <p:nvPr/>
        </p:nvSpPr>
        <p:spPr>
          <a:xfrm>
            <a:off x="6126480" y="384048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4652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Coordinate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46177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Named owners for every seam.</a:t>
            </a:r>
            <a:endParaRPr lang="en-US" sz="1600" dirty="0"/>
          </a:p>
        </p:txBody>
      </p:sp>
      <p:pic>
        <p:nvPicPr>
          <p:cNvPr id="17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9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20  ·  07 MONDAY MOVES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ADMINISTRATORS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moves you can make this week</a:t>
            </a:r>
            <a:endParaRPr lang="en-US" sz="3200" dirty="0"/>
          </a:p>
        </p:txBody>
      </p:sp>
      <p:sp>
        <p:nvSpPr>
          <p:cNvPr id="5" name="Move 1"/>
          <p:cNvSpPr/>
          <p:nvPr/>
        </p:nvSpPr>
        <p:spPr>
          <a:xfrm>
            <a:off x="54864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25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265176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5176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Replace, do not add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Revise policy so the four commitments replace enforcement-first steps.</a:t>
            </a:r>
            <a:endParaRPr lang="en-US" sz="1800" dirty="0"/>
          </a:p>
        </p:txBody>
      </p:sp>
      <p:sp>
        <p:nvSpPr>
          <p:cNvPr id="11" name="Move 2"/>
          <p:cNvSpPr/>
          <p:nvPr/>
        </p:nvSpPr>
        <p:spPr>
          <a:xfrm>
            <a:off x="429768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457200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948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Shape 11"/>
          <p:cNvSpPr/>
          <p:nvPr/>
        </p:nvSpPr>
        <p:spPr>
          <a:xfrm>
            <a:off x="640080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Sequence the rollout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Classification first, then PSSB, then SALT once staff trust the classification step.</a:t>
            </a:r>
            <a:endParaRPr lang="en-US" sz="1700" dirty="0"/>
          </a:p>
        </p:txBody>
      </p:sp>
      <p:sp>
        <p:nvSpPr>
          <p:cNvPr id="17" name="Move 3"/>
          <p:cNvSpPr/>
          <p:nvPr/>
        </p:nvSpPr>
        <p:spPr>
          <a:xfrm>
            <a:off x="804672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32104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000" dirty="0"/>
          </a:p>
        </p:txBody>
      </p:sp>
      <p:sp>
        <p:nvSpPr>
          <p:cNvPr id="19" name="Shape 17"/>
          <p:cNvSpPr/>
          <p:nvPr/>
        </p:nvSpPr>
        <p:spPr>
          <a:xfrm>
            <a:off x="1014984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014984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32104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 local evidence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32104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Record category, intervention and 90-day outcome for each case.</a:t>
            </a:r>
            <a:endParaRPr lang="en-US" sz="1800" dirty="0"/>
          </a:p>
        </p:txBody>
      </p:sp>
      <p:pic>
        <p:nvPicPr>
          <p:cNvPr id="23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5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20  ·  08 FIND YOUR DATA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ADMINISTRATORS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PRESENCE™ prompt for your building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795528" y="1737360"/>
            <a:ext cx="868680" cy="8686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95528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240"/>
                </a:solidFill>
              </a:rPr>
              <a:t>Problem definition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194560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94560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947672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Research evidence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593592" y="1737360"/>
            <a:ext cx="868680" cy="8686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93592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3346704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240"/>
                </a:solidFill>
              </a:rPr>
              <a:t>Environmental context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992624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92624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4745736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Statistical analysis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391656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6144768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Equity assessment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790688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90688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7543800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Network and partnership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189720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89720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8942832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Compliance and legal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10588752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0588752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28" name="Text 26"/>
          <p:cNvSpPr txBox="1"/>
          <p:nvPr/>
        </p:nvSpPr>
        <p:spPr>
          <a:xfrm>
            <a:off x="10341864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Evidence-based recommendations</a:t>
            </a:r>
            <a:endParaRPr lang="en-US" sz="1000" dirty="0"/>
          </a:p>
        </p:txBody>
      </p:sp>
      <p:sp>
        <p:nvSpPr>
          <p:cNvPr id="29" name="Data prompt"/>
          <p:cNvSpPr/>
          <p:nvPr/>
        </p:nvSpPr>
        <p:spPr>
          <a:xfrm>
            <a:off x="548640" y="3520440"/>
            <a:ext cx="7863840" cy="2423160"/>
          </a:xfrm>
          <a:prstGeom prst="roundRect">
            <a:avLst>
              <a:gd name="adj" fmla="val 5660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68680" y="3703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YOUR PROMPT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868680" y="4069080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Score your current policy against each commitment: present, partial or absent. That scorecard is your board's starting point.</a:t>
            </a:r>
            <a:endParaRPr lang="en-US" sz="1900" dirty="0"/>
          </a:p>
        </p:txBody>
      </p:sp>
      <p:pic>
        <p:nvPicPr>
          <p:cNvPr id="32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3429000"/>
            <a:ext cx="2606040" cy="2606040"/>
          </a:xfrm>
          <a:prstGeom prst="rect">
            <a:avLst/>
          </a:prstGeom>
        </p:spPr>
      </p:pic>
      <p:pic>
        <p:nvPicPr>
          <p:cNvPr id="33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35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36" name="Text 31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20  ·  09 AVOID AND MEASURE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ADMINISTRATORS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missteps, and how you will know it works</a:t>
            </a:r>
            <a:endParaRPr lang="en-US" sz="3200" dirty="0"/>
          </a:p>
        </p:txBody>
      </p:sp>
      <p:sp>
        <p:nvSpPr>
          <p:cNvPr id="5" name="Misstep 1"/>
          <p:cNvSpPr/>
          <p:nvPr/>
        </p:nvSpPr>
        <p:spPr>
          <a:xfrm>
            <a:off x="548640" y="17830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0574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45920" y="18745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Layering training onto unchanged policy</a:t>
            </a:r>
            <a:endParaRPr lang="en-US" sz="1700" dirty="0"/>
          </a:p>
        </p:txBody>
      </p:sp>
      <p:sp>
        <p:nvSpPr>
          <p:cNvPr id="9" name="Misstep 2"/>
          <p:cNvSpPr/>
          <p:nvPr/>
        </p:nvSpPr>
        <p:spPr>
          <a:xfrm>
            <a:off x="548640" y="31546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4290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29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645920" y="32461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Rushing past resistance; it is where durable change happens</a:t>
            </a:r>
            <a:endParaRPr lang="en-US" sz="1700" dirty="0"/>
          </a:p>
        </p:txBody>
      </p:sp>
      <p:sp>
        <p:nvSpPr>
          <p:cNvPr id="13" name="Misstep 3"/>
          <p:cNvSpPr/>
          <p:nvPr/>
        </p:nvSpPr>
        <p:spPr>
          <a:xfrm>
            <a:off x="548640" y="45262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8006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4800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45920" y="46177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Reporting activity counts instead of outcomes</a:t>
            </a:r>
            <a:endParaRPr lang="en-US" sz="1700" dirty="0"/>
          </a:p>
        </p:txBody>
      </p:sp>
      <p:sp>
        <p:nvSpPr>
          <p:cNvPr id="17" name="LEADING INDICATOR"/>
          <p:cNvSpPr/>
          <p:nvPr/>
        </p:nvSpPr>
        <p:spPr>
          <a:xfrm>
            <a:off x="7406640" y="1783080"/>
            <a:ext cx="4206240" cy="1892808"/>
          </a:xfrm>
          <a:prstGeom prst="roundRect">
            <a:avLst>
              <a:gd name="adj" fmla="val 724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80960" y="19659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78AAE6"/>
                </a:solidFill>
              </a:rPr>
              <a:t>LEADING INDICATOR  ·  Moves first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7680960" y="233172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Policy alignment with the four commitments</a:t>
            </a:r>
            <a:endParaRPr lang="en-US" sz="2000" dirty="0"/>
          </a:p>
        </p:txBody>
      </p:sp>
      <p:sp>
        <p:nvSpPr>
          <p:cNvPr id="20" name="LAGGING INDICATOR"/>
          <p:cNvSpPr/>
          <p:nvPr/>
        </p:nvSpPr>
        <p:spPr>
          <a:xfrm>
            <a:off x="7406640" y="3858768"/>
            <a:ext cx="4206240" cy="1892808"/>
          </a:xfrm>
          <a:prstGeom prst="roundRect">
            <a:avLst>
              <a:gd name="adj" fmla="val 7246"/>
            </a:avLst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680960" y="404164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D2240"/>
                </a:solidFill>
              </a:rPr>
              <a:t>LAGGING INDICATOR  ·  Confirms it worked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7680960" y="4407408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Chronic absence and referrals avoided</a:t>
            </a:r>
            <a:endParaRPr lang="en-US" sz="2000" dirty="0"/>
          </a:p>
        </p:txBody>
      </p:sp>
      <p:pic>
        <p:nvPicPr>
          <p:cNvPr id="23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5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SEAT 20  ·  10 TAKE YOUR SEAT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1,000 Seats at the national table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6949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6DEDA"/>
                </a:solidFill>
              </a:rPr>
              <a:t>Scan to take your seat: free membership in Attendance USA and the weekly Attendance Intelligence Brief, with new research, policy across the states, and tools from the field of Attendance Science™.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QUESTIONS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32004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info@attendanceusa.org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LEARN MORE</a:t>
            </a:r>
            <a:endParaRPr lang="en-US" sz="1100" dirty="0"/>
          </a:p>
        </p:txBody>
      </p:sp>
      <p:sp>
        <p:nvSpPr>
          <p:cNvPr id="8" name="Text 6">
            <a:hlinkClick r:id="rId1" tooltip=""/>
          </p:cNvPr>
          <p:cNvSpPr txBox="1"/>
          <p:nvPr/>
        </p:nvSpPr>
        <p:spPr>
          <a:xfrm>
            <a:off x="2194560" y="37490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rgbClr val="FFFF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2976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HANDOUTS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42976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Seat Card (A) and Find Your Data worksheet (B)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892040"/>
            <a:ext cx="7132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F4A91D"/>
                </a:solidFill>
              </a:rPr>
              <a:t>KEEP GOING IN THIS SERIES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21: Policy That Classifies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22: Climate Is an Attendance Strategy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23: Discipline That Keeps Students Present</a:t>
            </a:r>
            <a:endParaRPr lang="en-US" sz="1100" dirty="0"/>
          </a:p>
        </p:txBody>
      </p:sp>
      <p:sp>
        <p:nvSpPr>
          <p:cNvPr id="12" name="QR card"/>
          <p:cNvSpPr/>
          <p:nvPr/>
        </p:nvSpPr>
        <p:spPr>
          <a:xfrm>
            <a:off x="8275320" y="914400"/>
            <a:ext cx="3383280" cy="4160520"/>
          </a:xfrm>
          <a:prstGeom prst="roundRect">
            <a:avLst>
              <a:gd name="adj" fmla="val 4054"/>
            </a:avLst>
          </a:prstGeom>
          <a:solidFill>
            <a:srgbClr val="FFFFFF"/>
          </a:solidFill>
          <a:ln w="25400">
            <a:solidFill>
              <a:srgbClr val="F4A91D"/>
            </a:solidFill>
            <a:prstDash val="solid"/>
          </a:ln>
        </p:spPr>
      </p:sp>
      <p:pic>
        <p:nvPicPr>
          <p:cNvPr id="13" name="Image 0" descr="QR code to join the 1,000 Seats campaign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188720"/>
            <a:ext cx="2743200" cy="2743200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8275320" y="40233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Your Seat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44805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1251B"/>
                </a:solidFill>
              </a:rPr>
              <a:t>1,000 Seats campaign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5257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78AAE6"/>
                </a:solidFill>
              </a:rPr>
              <a:t>Every seat filled is one more person working to make showing up possible.</a:t>
            </a:r>
            <a:endParaRPr lang="en-US" sz="1200" dirty="0"/>
          </a:p>
        </p:txBody>
      </p:sp>
      <p:pic>
        <p:nvPicPr>
          <p:cNvPr id="17" name="Image 1" descr="Attendance USA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9" name="Image 2" descr="QR code: join the 1,000 Seats campaign">
            <a:hlinkClick r:id="rId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ttendance USA Seat Series">
  <a:themeElements>
    <a:clrScheme name="Attendance USA Seat Series">
      <a:dk1>
        <a:srgbClr val="141414"/>
      </a:dk1>
      <a:lt1>
        <a:srgbClr val="FFFFFF"/>
      </a:lt1>
      <a:dk2>
        <a:srgbClr val="0D2240"/>
      </a:dk2>
      <a:lt2>
        <a:srgbClr val="F2F4F8"/>
      </a:lt2>
      <a:accent1>
        <a:srgbClr val="E1251B"/>
      </a:accent1>
      <a:accent2>
        <a:srgbClr val="1948AA"/>
      </a:accent2>
      <a:accent3>
        <a:srgbClr val="F4A91D"/>
      </a:accent3>
      <a:accent4>
        <a:srgbClr val="0D2240"/>
      </a:accent4>
      <a:accent5>
        <a:srgbClr val="78AAE6"/>
      </a:accent5>
      <a:accent6>
        <a:srgbClr val="F6DEDA"/>
      </a:accent6>
      <a:hlink>
        <a:srgbClr val="1948AA"/>
      </a:hlink>
      <a:folHlink>
        <a:srgbClr val="5B6577"/>
      </a:folHlink>
    </a:clrScheme>
    <a:fontScheme name="Attendance USA Seat Seri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Attendance USA,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Seat 20 No Empty Seats - Four Commitments for Leaders</dc:title>
  <dc:subject>Seat 20 No Empty Seats - Four Commitments for Leaders</dc:subject>
  <dc:creator>Attendance USA</dc:creator>
  <cp:lastModifiedBy>Attendance USA</cp:lastModifiedBy>
  <cp:revision>1</cp:revision>
  <dcterms:created xsi:type="dcterms:W3CDTF">2026-10-22T16:01:22Z</dcterms:created>
  <dcterms:modified xsi:type="dcterms:W3CDTF">2026-10-22T16:01:22Z</dcterms:modified>
</cp:coreProperties>
</file>