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Seat 26: Codes That Tell the Truth. For data analysts, SIS managers and IT partners. Open with the question on the slide and invite one minute of discussion. Free resource from Attendance USA; questions to info@attendanceusa.org.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the story in your own words. Source: Schools Spared, Ch. 1, Another Voice from the Field. Ask: where have you seen this pattern?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concerns come from the field: Attendance USA briefs, IATDP 2026 sessions, training cohorts and the book's practitioner stories. Ask which one is loudest in your building.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Definitions follow Schools Spared, Children Punished (glossary), the Attendance Kit, and the instruments' published materials.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~40% of 'truancy' was withdrawal or avoidance after re-coding (Schools Spared, Ch. 1, Another Voice from the Field); 2025 Warren Township among the first districts to apply the four classifications to its codes (Schools Spared, Children Punished, Ch. 3: MSD of Warren Township case study); SEA 482 Indiana statewide absence-category reporting, effective July 1, 2025 (Attendance USA Attendance Intelligence Briefs, Aug to Oct 2026 (primary-source checked)). Figures labeled illustrative are teaching examples, not data. Check state and local figures against primary sources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Four-part classification (truancy, withdrawal, avoidance, refusal) from Schools Spared, Children Punished, Ch. 1, and the Attendance Kit Type Cards. Commitment One of No Empty Seats: no formal consequence before a conversation decides the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Monday Morning takeaways follow the book's chapter structure and the IATDP 2026 blueprint: start with what costs nothing. Handout A turns these into a checklist.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PRESENCE: Problem definition, Research evidence, Environmental context, Statistical analysis, Equity assessment, Network and partnership, Compliance and legal, Evidence-based recommendations. Highlighted letters show the steps this prompt exercises. Handout B is the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Missteps adapted from each chapter's Common Missteps section and the Kit tip sheets. Leading indicators move first; lagging indicators confirm.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question: have we created a place worth showing up for? Point to the QR code (1,000 Seats subscribe form). Questions: info@attendanceusa.org. Website: attendanceusa.org.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1-1.png"/><Relationship Id="rId2" Type="http://schemas.openxmlformats.org/officeDocument/2006/relationships/image" Target="../media/image-1-2.png"/><Relationship Id="rId4" Type="http://schemas.openxmlformats.org/officeDocument/2006/relationships/image" Target="../media/image-1-3.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2-1.png"/><Relationship Id="rId2" Type="http://schemas.openxmlformats.org/officeDocument/2006/relationships/image" Target="../media/image-2-2.png"/><Relationship Id="rId4" Type="http://schemas.openxmlformats.org/officeDocument/2006/relationships/image" Target="../media/image-2-3.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3-1.png"/><Relationship Id="rId3" Type="http://schemas.openxmlformats.org/officeDocument/2006/relationships/image" Target="../media/image-3-2.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4-1.png"/><Relationship Id="rId3" Type="http://schemas.openxmlformats.org/officeDocument/2006/relationships/image" Target="../media/image-4-2.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5-1.png"/><Relationship Id="rId3" Type="http://schemas.openxmlformats.org/officeDocument/2006/relationships/image" Target="../media/image-5-2.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6-1.png"/><Relationship Id="rId3" Type="http://schemas.openxmlformats.org/officeDocument/2006/relationships/image" Target="../media/image-6-2.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7-1.png"/><Relationship Id="rId3" Type="http://schemas.openxmlformats.org/officeDocument/2006/relationships/image" Target="../media/image-7-2.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s://attendanceusa.org" TargetMode="External"/><Relationship Id="rId5"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8-1.png"/><Relationship Id="rId2" Type="http://schemas.openxmlformats.org/officeDocument/2006/relationships/image" Target="../media/image-8-2.png"/><Relationship Id="rId4" Type="http://schemas.openxmlformats.org/officeDocument/2006/relationships/image" Target="../media/image-8-3.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attendanceusa.org" TargetMode="External"/><Relationship Id="rId4" Type="http://schemas.openxmlformats.org/officeDocument/2006/relationships/hyperlink" Target="https://docs.google.com/forms/d/e/1FAIpQLSfxkswdbwEAPI7XZhKulXTED1NY-vzcxCjQ2-O2kzUWjj8xMA/viewform" TargetMode="External"/><Relationship Id="rId1" Type="http://schemas.openxmlformats.org/officeDocument/2006/relationships/image" Target="../media/image-9-1.png"/><Relationship Id="rId3" Type="http://schemas.openxmlformats.org/officeDocument/2006/relationships/image" Target="../media/image-9-2.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attendanceusa.org" TargetMode="External"/><Relationship Id="rId3" Type="http://schemas.openxmlformats.org/officeDocument/2006/relationships/hyperlink" Target="https://docs.google.com/forms/d/e/1FAIpQLSfxkswdbwEAPI7XZhKulXTED1NY-vzcxCjQ2-O2kzUWjj8xMA/viewform" TargetMode="External"/><Relationship Id="rId5" Type="http://schemas.openxmlformats.org/officeDocument/2006/relationships/hyperlink" Target="https://attendanceusa.org" TargetMode="External"/><Relationship Id="rId7" Type="http://schemas.openxmlformats.org/officeDocument/2006/relationships/hyperlink" Target="https://docs.google.com/forms/d/e/1FAIpQLSfxkswdbwEAPI7XZhKulXTED1NY-vzcxCjQ2-O2kzUWjj8xMA/viewform" TargetMode="External"/><Relationship Id="rId2" Type="http://schemas.openxmlformats.org/officeDocument/2006/relationships/image" Target="../media/image-10-1.png"/><Relationship Id="rId4" Type="http://schemas.openxmlformats.org/officeDocument/2006/relationships/image" Target="../media/image-10-2.png"/><Relationship Id="rId6" Type="http://schemas.openxmlformats.org/officeDocument/2006/relationships/image" Target="../media/image-10-1.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240"/>
        </a:solidFill>
      </p:bgPr>
    </p:bg>
    <p:spTree>
      <p:nvGrpSpPr>
        <p:cNvPr id="1" name=""/>
        <p:cNvGrpSpPr/>
        <p:nvPr/>
      </p:nvGrpSpPr>
      <p:grpSpPr>
        <a:xfrm>
          <a:off x="0" y="0"/>
          <a:ext cx="0" cy="0"/>
          <a:chOff x="0" y="0"/>
          <a:chExt cx="0" cy="0"/>
        </a:xfrm>
      </p:grpSpPr>
      <p:pic>
        <p:nvPicPr>
          <p:cNvPr id="2" name="Image 0" descr="Original Seat Series illustration">    </p:cNvPr>
          <p:cNvPicPr>
            <a:picLocks noChangeAspect="1"/>
          </p:cNvPicPr>
          <p:nvPr/>
        </p:nvPicPr>
        <p:blipFill>
          <a:blip r:embed="rId1"/>
          <a:stretch>
            <a:fillRect/>
          </a:stretch>
        </p:blipFill>
        <p:spPr>
          <a:xfrm>
            <a:off x="6720840" y="502920"/>
            <a:ext cx="5120640" cy="5120640"/>
          </a:xfrm>
          <a:prstGeom prst="rect">
            <a:avLst/>
          </a:prstGeom>
        </p:spPr>
      </p:pic>
      <p:sp>
        <p:nvSpPr>
          <p:cNvPr id="3" name="Text 0"/>
          <p:cNvSpPr txBox="1"/>
          <p:nvPr/>
        </p:nvSpPr>
        <p:spPr>
          <a:xfrm>
            <a:off x="548640" y="502920"/>
            <a:ext cx="603504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THE SEAT SERIES  ·  FREE ATTENDANCE SCIENCE™ RESOURCE</a:t>
            </a:r>
            <a:endParaRPr lang="en-US" sz="1100" dirty="0"/>
          </a:p>
        </p:txBody>
      </p:sp>
      <p:sp>
        <p:nvSpPr>
          <p:cNvPr id="4" name="Seat token"/>
          <p:cNvSpPr/>
          <p:nvPr/>
        </p:nvSpPr>
        <p:spPr>
          <a:xfrm>
            <a:off x="548640" y="1005840"/>
            <a:ext cx="960120" cy="960120"/>
          </a:xfrm>
          <a:prstGeom prst="ellipse">
            <a:avLst/>
          </a:prstGeom>
          <a:solidFill>
            <a:srgbClr val="F4A91D"/>
          </a:solidFill>
          <a:ln w="12700">
            <a:solidFill>
              <a:srgbClr val="F4A91D"/>
            </a:solidFill>
            <a:prstDash val="solid"/>
          </a:ln>
        </p:spPr>
      </p:sp>
      <p:sp>
        <p:nvSpPr>
          <p:cNvPr id="5" name="Text 2"/>
          <p:cNvSpPr txBox="1"/>
          <p:nvPr/>
        </p:nvSpPr>
        <p:spPr>
          <a:xfrm>
            <a:off x="548640" y="1063447"/>
            <a:ext cx="960120" cy="864108"/>
          </a:xfrm>
          <a:prstGeom prst="rect">
            <a:avLst/>
          </a:prstGeom>
          <a:noFill/>
          <a:ln/>
        </p:spPr>
        <p:txBody>
          <a:bodyPr wrap="square" lIns="0" tIns="0" rIns="0" bIns="0" rtlCol="0" anchor="ctr"/>
          <a:lstStyle/>
          <a:p>
            <a:pPr algn="ctr" indent="0" marL="0">
              <a:buNone/>
            </a:pPr>
            <a:r>
              <a:rPr lang="en-US" sz="735" b="1" dirty="0">
                <a:solidFill>
                  <a:srgbClr val="0D2240"/>
                </a:solidFill>
              </a:rPr>
              <a:t>SEAT</a:t>
            </a:r>
            <a:endParaRPr lang="en-US" sz="735" dirty="0"/>
          </a:p>
          <a:p>
            <a:pPr algn="ctr" indent="0" marL="0">
              <a:buNone/>
            </a:pPr>
            <a:r>
              <a:rPr lang="en-US" sz="2310" b="1" dirty="0">
                <a:solidFill>
                  <a:srgbClr val="0D2240"/>
                </a:solidFill>
                <a:latin typeface="Cambria" pitchFamily="34" charset="0"/>
                <a:ea typeface="Cambria" pitchFamily="34" charset="-122"/>
                <a:cs typeface="Cambria" pitchFamily="34" charset="-120"/>
              </a:rPr>
              <a:t>26</a:t>
            </a:r>
            <a:endParaRPr lang="en-US" sz="735" dirty="0"/>
          </a:p>
        </p:txBody>
      </p:sp>
      <p:sp>
        <p:nvSpPr>
          <p:cNvPr id="6" name="Text 3"/>
          <p:cNvSpPr txBox="1"/>
          <p:nvPr/>
        </p:nvSpPr>
        <p:spPr>
          <a:xfrm>
            <a:off x="1691640" y="1261872"/>
            <a:ext cx="4846320" cy="457200"/>
          </a:xfrm>
          <a:prstGeom prst="rect">
            <a:avLst/>
          </a:prstGeom>
          <a:noFill/>
          <a:ln/>
        </p:spPr>
        <p:txBody>
          <a:bodyPr wrap="square" lIns="0" tIns="0" rIns="0" bIns="0" rtlCol="0" anchor="ctr"/>
          <a:lstStyle/>
          <a:p>
            <a:pPr indent="0" marL="0">
              <a:buNone/>
            </a:pPr>
            <a:r>
              <a:rPr lang="en-US" sz="1500" b="1" dirty="0">
                <a:solidFill>
                  <a:srgbClr val="78AAE6"/>
                </a:solidFill>
              </a:rPr>
              <a:t>Technology and Data Teams  ·  K-12</a:t>
            </a:r>
            <a:endParaRPr lang="en-US" sz="1500" dirty="0"/>
          </a:p>
        </p:txBody>
      </p:sp>
      <p:sp>
        <p:nvSpPr>
          <p:cNvPr id="7" name="Text 4"/>
          <p:cNvSpPr txBox="1"/>
          <p:nvPr/>
        </p:nvSpPr>
        <p:spPr>
          <a:xfrm>
            <a:off x="548640" y="2148840"/>
            <a:ext cx="6035040" cy="173736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Codes That Tell the Truth</a:t>
            </a:r>
            <a:endParaRPr lang="en-US" sz="4000" dirty="0"/>
          </a:p>
        </p:txBody>
      </p:sp>
      <p:sp>
        <p:nvSpPr>
          <p:cNvPr id="8" name="Text 5"/>
          <p:cNvSpPr txBox="1"/>
          <p:nvPr/>
        </p:nvSpPr>
        <p:spPr>
          <a:xfrm>
            <a:off x="548640" y="3977640"/>
            <a:ext cx="5852160" cy="1097280"/>
          </a:xfrm>
          <a:prstGeom prst="rect">
            <a:avLst/>
          </a:prstGeom>
          <a:noFill/>
          <a:ln/>
        </p:spPr>
        <p:txBody>
          <a:bodyPr wrap="square" lIns="0" tIns="0" rIns="0" bIns="0" rtlCol="0" anchor="t"/>
          <a:lstStyle/>
          <a:p>
            <a:pPr indent="0" marL="0">
              <a:buNone/>
            </a:pPr>
            <a:r>
              <a:rPr lang="en-US" sz="1800" i="1" dirty="0">
                <a:solidFill>
                  <a:srgbClr val="F6DEDA"/>
                </a:solidFill>
              </a:rPr>
              <a:t>How do we build the four reasons into our student information system?</a:t>
            </a:r>
            <a:endParaRPr lang="en-US" sz="1800" dirty="0"/>
          </a:p>
        </p:txBody>
      </p:sp>
      <p:sp>
        <p:nvSpPr>
          <p:cNvPr id="9" name="Text 6"/>
          <p:cNvSpPr txBox="1"/>
          <p:nvPr/>
        </p:nvSpPr>
        <p:spPr>
          <a:xfrm>
            <a:off x="548640" y="5303520"/>
            <a:ext cx="6035040" cy="457200"/>
          </a:xfrm>
          <a:prstGeom prst="rect">
            <a:avLst/>
          </a:prstGeom>
          <a:noFill/>
          <a:ln/>
        </p:spPr>
        <p:txBody>
          <a:bodyPr wrap="square" lIns="0" tIns="0" rIns="0" bIns="0" rtlCol="0" anchor="ctr"/>
          <a:lstStyle/>
          <a:p>
            <a:pPr indent="0" marL="0">
              <a:buNone/>
            </a:pPr>
            <a:r>
              <a:rPr lang="en-US" sz="1100" dirty="0">
                <a:solidFill>
                  <a:srgbClr val="78AAE6"/>
                </a:solidFill>
              </a:rPr>
              <a:t>10 slides  ·  2 handouts  ·  evidence from Schools Spared, Children Punished and the Attendance Science™ research base</a:t>
            </a:r>
            <a:endParaRPr lang="en-US" sz="1100" dirty="0"/>
          </a:p>
        </p:txBody>
      </p:sp>
      <p:pic>
        <p:nvPicPr>
          <p:cNvPr id="10"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1" name="Text 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2"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3" name="Text 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02 THE MOMENT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The registrar's summer spreadsheet</a:t>
            </a:r>
            <a:endParaRPr lang="en-US" sz="3200" dirty="0"/>
          </a:p>
        </p:txBody>
      </p:sp>
      <p:sp>
        <p:nvSpPr>
          <p:cNvPr id="5" name="Story card"/>
          <p:cNvSpPr/>
          <p:nvPr/>
        </p:nvSpPr>
        <p:spPr>
          <a:xfrm>
            <a:off x="548640" y="1691640"/>
            <a:ext cx="7406640" cy="4206240"/>
          </a:xfrm>
          <a:prstGeom prst="roundRect">
            <a:avLst>
              <a:gd name="adj" fmla="val 3261"/>
            </a:avLst>
          </a:prstGeom>
          <a:solidFill>
            <a:srgbClr val="F6DEDA"/>
          </a:solidFill>
          <a:ln w="12700">
            <a:solidFill>
              <a:srgbClr val="F6DEDA"/>
            </a:solidFill>
            <a:prstDash val="solid"/>
          </a:ln>
        </p:spPr>
      </p:sp>
      <p:sp>
        <p:nvSpPr>
          <p:cNvPr id="6" name="Text 4"/>
          <p:cNvSpPr txBox="1"/>
          <p:nvPr/>
        </p:nvSpPr>
        <p:spPr>
          <a:xfrm>
            <a:off x="777240" y="1691640"/>
            <a:ext cx="914400" cy="914400"/>
          </a:xfrm>
          <a:prstGeom prst="rect">
            <a:avLst/>
          </a:prstGeom>
          <a:noFill/>
          <a:ln/>
        </p:spPr>
        <p:txBody>
          <a:bodyPr wrap="square" lIns="0" tIns="0" rIns="0" bIns="0" rtlCol="0" anchor="ctr"/>
          <a:lstStyle/>
          <a:p>
            <a:pPr indent="0" marL="0">
              <a:buNone/>
            </a:pPr>
            <a:r>
              <a:rPr lang="en-US" sz="8000" dirty="0">
                <a:solidFill>
                  <a:srgbClr val="E1251B"/>
                </a:solidFill>
                <a:latin typeface="Cambria" pitchFamily="34" charset="0"/>
                <a:ea typeface="Cambria" pitchFamily="34" charset="-122"/>
                <a:cs typeface="Cambria" pitchFamily="34" charset="-120"/>
              </a:rPr>
              <a:t>“</a:t>
            </a:r>
            <a:endParaRPr lang="en-US" sz="8000" dirty="0"/>
          </a:p>
        </p:txBody>
      </p:sp>
      <p:sp>
        <p:nvSpPr>
          <p:cNvPr id="7" name="Text 5"/>
          <p:cNvSpPr txBox="1"/>
          <p:nvPr/>
        </p:nvSpPr>
        <p:spPr>
          <a:xfrm>
            <a:off x="914400" y="2331720"/>
            <a:ext cx="6766560" cy="3017520"/>
          </a:xfrm>
          <a:prstGeom prst="rect">
            <a:avLst/>
          </a:prstGeom>
          <a:noFill/>
          <a:ln/>
        </p:spPr>
        <p:txBody>
          <a:bodyPr wrap="square" lIns="0" tIns="0" rIns="0" bIns="0" rtlCol="0" anchor="t"/>
          <a:lstStyle/>
          <a:p>
            <a:pPr indent="0" marL="0">
              <a:spcAft>
                <a:spcPts val="600"/>
              </a:spcAft>
              <a:buNone/>
            </a:pPr>
            <a:r>
              <a:rPr lang="en-US" sz="2100" dirty="0">
                <a:solidFill>
                  <a:srgbClr val="141414"/>
                </a:solidFill>
              </a:rPr>
              <a:t>A registrar's system offered two non-medical codes: excused and unexcused. An eviction, a fear of a classmate and no call at all landed in one bucket. She re-coded three years by hand. Nearly 40% of what the data called truancy was withdrawal or avoidance.</a:t>
            </a:r>
            <a:endParaRPr lang="en-US" sz="2100" dirty="0"/>
          </a:p>
        </p:txBody>
      </p:sp>
      <p:sp>
        <p:nvSpPr>
          <p:cNvPr id="8" name="Text 6"/>
          <p:cNvSpPr txBox="1"/>
          <p:nvPr/>
        </p:nvSpPr>
        <p:spPr>
          <a:xfrm>
            <a:off x="914400" y="5349240"/>
            <a:ext cx="6766560" cy="457200"/>
          </a:xfrm>
          <a:prstGeom prst="rect">
            <a:avLst/>
          </a:prstGeom>
          <a:noFill/>
          <a:ln/>
        </p:spPr>
        <p:txBody>
          <a:bodyPr wrap="square" lIns="0" tIns="0" rIns="0" bIns="0" rtlCol="0" anchor="b"/>
          <a:lstStyle/>
          <a:p>
            <a:pPr indent="0" marL="0">
              <a:buNone/>
            </a:pPr>
            <a:r>
              <a:rPr lang="en-US" sz="1000" i="1" dirty="0">
                <a:solidFill>
                  <a:srgbClr val="5B6577"/>
                </a:solidFill>
              </a:rPr>
              <a:t>Source: Schools Spared, Ch. 1, Another Voice from the Field</a:t>
            </a:r>
            <a:endParaRPr lang="en-US" sz="1000" dirty="0"/>
          </a:p>
        </p:txBody>
      </p:sp>
      <p:pic>
        <p:nvPicPr>
          <p:cNvPr id="9" name="Image 0" descr="Original Seat Series illustration">    </p:cNvPr>
          <p:cNvPicPr>
            <a:picLocks noChangeAspect="1"/>
          </p:cNvPicPr>
          <p:nvPr/>
        </p:nvPicPr>
        <p:blipFill>
          <a:blip r:embed="rId1"/>
          <a:stretch>
            <a:fillRect/>
          </a:stretch>
        </p:blipFill>
        <p:spPr>
          <a:xfrm>
            <a:off x="8412480" y="1828800"/>
            <a:ext cx="3291840" cy="3291840"/>
          </a:xfrm>
          <a:prstGeom prst="rect">
            <a:avLst/>
          </a:prstGeom>
        </p:spPr>
      </p:pic>
      <p:sp>
        <p:nvSpPr>
          <p:cNvPr id="10" name="Text 7"/>
          <p:cNvSpPr txBox="1"/>
          <p:nvPr/>
        </p:nvSpPr>
        <p:spPr>
          <a:xfrm>
            <a:off x="8412480" y="5212080"/>
            <a:ext cx="3291840" cy="640080"/>
          </a:xfrm>
          <a:prstGeom prst="rect">
            <a:avLst/>
          </a:prstGeom>
          <a:noFill/>
          <a:ln/>
        </p:spPr>
        <p:txBody>
          <a:bodyPr wrap="square" lIns="0" tIns="0" rIns="0" bIns="0" rtlCol="0" anchor="ctr"/>
          <a:lstStyle/>
          <a:p>
            <a:pPr indent="0" marL="0">
              <a:buNone/>
            </a:pPr>
            <a:r>
              <a:rPr lang="en-US" sz="1000" i="1" dirty="0">
                <a:solidFill>
                  <a:srgbClr val="5B6577"/>
                </a:solidFill>
              </a:rPr>
              <a:t>Every story in this series is a composite or a published case. Names are invented.</a:t>
            </a:r>
            <a:endParaRPr lang="en-US" sz="1000" dirty="0"/>
          </a:p>
        </p:txBody>
      </p:sp>
      <p:pic>
        <p:nvPicPr>
          <p:cNvPr id="11"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12" name="Text 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3"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14" name="Text 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03 THE QUESTION WE HEAR</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What data teams are asking</a:t>
            </a:r>
            <a:endParaRPr lang="en-US" sz="3200" dirty="0"/>
          </a:p>
        </p:txBody>
      </p:sp>
      <p:sp>
        <p:nvSpPr>
          <p:cNvPr id="5" name="Question card"/>
          <p:cNvSpPr/>
          <p:nvPr/>
        </p:nvSpPr>
        <p:spPr>
          <a:xfrm>
            <a:off x="548640" y="1691640"/>
            <a:ext cx="11064240" cy="1325880"/>
          </a:xfrm>
          <a:prstGeom prst="roundRect">
            <a:avLst>
              <a:gd name="adj" fmla="val 10345"/>
            </a:avLst>
          </a:prstGeom>
          <a:solidFill>
            <a:srgbClr val="0D2240"/>
          </a:solidFill>
          <a:ln w="12700">
            <a:solidFill>
              <a:srgbClr val="0D2240"/>
            </a:solidFill>
            <a:prstDash val="solid"/>
          </a:ln>
        </p:spPr>
      </p:sp>
      <p:sp>
        <p:nvSpPr>
          <p:cNvPr id="6" name="Text 4"/>
          <p:cNvSpPr txBox="1"/>
          <p:nvPr/>
        </p:nvSpPr>
        <p:spPr>
          <a:xfrm>
            <a:off x="868680" y="1783080"/>
            <a:ext cx="10424160" cy="1143000"/>
          </a:xfrm>
          <a:prstGeom prst="rect">
            <a:avLst/>
          </a:prstGeom>
          <a:noFill/>
          <a:ln/>
        </p:spPr>
        <p:txBody>
          <a:bodyPr wrap="square" lIns="0" tIns="0" rIns="0" bIns="0" rtlCol="0" anchor="ctr"/>
          <a:lstStyle/>
          <a:p>
            <a:pPr indent="0" marL="0">
              <a:buNone/>
            </a:pPr>
            <a:r>
              <a:rPr lang="en-US" sz="2400" i="1" dirty="0">
                <a:solidFill>
                  <a:srgbClr val="FFFFFF"/>
                </a:solidFill>
                <a:latin typeface="Cambria" pitchFamily="34" charset="0"/>
                <a:ea typeface="Cambria" pitchFamily="34" charset="-122"/>
                <a:cs typeface="Cambria" pitchFamily="34" charset="-120"/>
              </a:rPr>
              <a:t>How do we build the four reasons into our student information system?</a:t>
            </a:r>
            <a:endParaRPr lang="en-US" sz="2400" dirty="0"/>
          </a:p>
        </p:txBody>
      </p:sp>
      <p:sp>
        <p:nvSpPr>
          <p:cNvPr id="7" name="Concern 1"/>
          <p:cNvSpPr/>
          <p:nvPr/>
        </p:nvSpPr>
        <p:spPr>
          <a:xfrm>
            <a:off x="548640" y="3291840"/>
            <a:ext cx="3566160" cy="2651760"/>
          </a:xfrm>
          <a:prstGeom prst="roundRect">
            <a:avLst>
              <a:gd name="adj" fmla="val 4138"/>
            </a:avLst>
          </a:prstGeom>
          <a:solidFill>
            <a:srgbClr val="FFFFFF"/>
          </a:solidFill>
          <a:ln w="12700">
            <a:solidFill>
              <a:srgbClr val="D9DEE8"/>
            </a:solidFill>
            <a:prstDash val="solid"/>
          </a:ln>
        </p:spPr>
      </p:sp>
      <p:sp>
        <p:nvSpPr>
          <p:cNvPr id="8" name="Shape 6"/>
          <p:cNvSpPr/>
          <p:nvPr/>
        </p:nvSpPr>
        <p:spPr>
          <a:xfrm>
            <a:off x="822960" y="3520440"/>
            <a:ext cx="640080" cy="640080"/>
          </a:xfrm>
          <a:prstGeom prst="ellipse">
            <a:avLst/>
          </a:prstGeom>
          <a:solidFill>
            <a:srgbClr val="E1251B"/>
          </a:solidFill>
          <a:ln w="12700">
            <a:solidFill>
              <a:srgbClr val="E1251B"/>
            </a:solidFill>
            <a:prstDash val="solid"/>
          </a:ln>
        </p:spPr>
      </p:sp>
      <p:sp>
        <p:nvSpPr>
          <p:cNvPr id="9" name="Text 7"/>
          <p:cNvSpPr txBox="1"/>
          <p:nvPr/>
        </p:nvSpPr>
        <p:spPr>
          <a:xfrm>
            <a:off x="82296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1</a:t>
            </a:r>
            <a:endParaRPr lang="en-US" sz="2200" dirty="0"/>
          </a:p>
        </p:txBody>
      </p:sp>
      <p:sp>
        <p:nvSpPr>
          <p:cNvPr id="10" name="Text 8"/>
          <p:cNvSpPr txBox="1"/>
          <p:nvPr/>
        </p:nvSpPr>
        <p:spPr>
          <a:xfrm>
            <a:off x="82296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Software was procured before classification existed.</a:t>
            </a:r>
            <a:endParaRPr lang="en-US" sz="2000" dirty="0"/>
          </a:p>
        </p:txBody>
      </p:sp>
      <p:sp>
        <p:nvSpPr>
          <p:cNvPr id="11" name="Concern 2"/>
          <p:cNvSpPr/>
          <p:nvPr/>
        </p:nvSpPr>
        <p:spPr>
          <a:xfrm>
            <a:off x="4297680" y="3291840"/>
            <a:ext cx="3566160" cy="2651760"/>
          </a:xfrm>
          <a:prstGeom prst="roundRect">
            <a:avLst>
              <a:gd name="adj" fmla="val 4138"/>
            </a:avLst>
          </a:prstGeom>
          <a:solidFill>
            <a:srgbClr val="FFFFFF"/>
          </a:solidFill>
          <a:ln w="12700">
            <a:solidFill>
              <a:srgbClr val="D9DEE8"/>
            </a:solidFill>
            <a:prstDash val="solid"/>
          </a:ln>
        </p:spPr>
      </p:sp>
      <p:sp>
        <p:nvSpPr>
          <p:cNvPr id="12" name="Shape 10"/>
          <p:cNvSpPr/>
          <p:nvPr/>
        </p:nvSpPr>
        <p:spPr>
          <a:xfrm>
            <a:off x="4572000" y="3520440"/>
            <a:ext cx="640080" cy="640080"/>
          </a:xfrm>
          <a:prstGeom prst="ellipse">
            <a:avLst/>
          </a:prstGeom>
          <a:solidFill>
            <a:srgbClr val="1948AA"/>
          </a:solidFill>
          <a:ln w="12700">
            <a:solidFill>
              <a:srgbClr val="1948AA"/>
            </a:solidFill>
            <a:prstDash val="solid"/>
          </a:ln>
        </p:spPr>
      </p:sp>
      <p:sp>
        <p:nvSpPr>
          <p:cNvPr id="13" name="Text 11"/>
          <p:cNvSpPr txBox="1"/>
          <p:nvPr/>
        </p:nvSpPr>
        <p:spPr>
          <a:xfrm>
            <a:off x="457200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2</a:t>
            </a:r>
            <a:endParaRPr lang="en-US" sz="2200" dirty="0"/>
          </a:p>
        </p:txBody>
      </p:sp>
      <p:sp>
        <p:nvSpPr>
          <p:cNvPr id="14" name="Text 12"/>
          <p:cNvSpPr txBox="1"/>
          <p:nvPr/>
        </p:nvSpPr>
        <p:spPr>
          <a:xfrm>
            <a:off x="457200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Staff can only enter the codes the menu offers.</a:t>
            </a:r>
            <a:endParaRPr lang="en-US" sz="2000" dirty="0"/>
          </a:p>
        </p:txBody>
      </p:sp>
      <p:sp>
        <p:nvSpPr>
          <p:cNvPr id="15" name="Concern 3"/>
          <p:cNvSpPr/>
          <p:nvPr/>
        </p:nvSpPr>
        <p:spPr>
          <a:xfrm>
            <a:off x="8046720" y="3291840"/>
            <a:ext cx="3566160" cy="2651760"/>
          </a:xfrm>
          <a:prstGeom prst="roundRect">
            <a:avLst>
              <a:gd name="adj" fmla="val 4138"/>
            </a:avLst>
          </a:prstGeom>
          <a:solidFill>
            <a:srgbClr val="FFFFFF"/>
          </a:solidFill>
          <a:ln w="12700">
            <a:solidFill>
              <a:srgbClr val="D9DEE8"/>
            </a:solidFill>
            <a:prstDash val="solid"/>
          </a:ln>
        </p:spPr>
      </p:sp>
      <p:sp>
        <p:nvSpPr>
          <p:cNvPr id="16" name="Shape 14"/>
          <p:cNvSpPr/>
          <p:nvPr/>
        </p:nvSpPr>
        <p:spPr>
          <a:xfrm>
            <a:off x="8321040" y="3520440"/>
            <a:ext cx="640080" cy="640080"/>
          </a:xfrm>
          <a:prstGeom prst="ellipse">
            <a:avLst/>
          </a:prstGeom>
          <a:solidFill>
            <a:srgbClr val="F4A91D"/>
          </a:solidFill>
          <a:ln w="12700">
            <a:solidFill>
              <a:srgbClr val="F4A91D"/>
            </a:solidFill>
            <a:prstDash val="solid"/>
          </a:ln>
        </p:spPr>
      </p:sp>
      <p:sp>
        <p:nvSpPr>
          <p:cNvPr id="17" name="Text 15"/>
          <p:cNvSpPr txBox="1"/>
          <p:nvPr/>
        </p:nvSpPr>
        <p:spPr>
          <a:xfrm>
            <a:off x="8321040" y="3520440"/>
            <a:ext cx="640080" cy="640080"/>
          </a:xfrm>
          <a:prstGeom prst="rect">
            <a:avLst/>
          </a:prstGeom>
          <a:noFill/>
          <a:ln/>
        </p:spPr>
        <p:txBody>
          <a:bodyPr wrap="square" lIns="0" tIns="0" rIns="0" bIns="0" rtlCol="0" anchor="ctr"/>
          <a:lstStyle/>
          <a:p>
            <a:pPr algn="ctr" indent="0" marL="0">
              <a:buNone/>
            </a:pPr>
            <a:r>
              <a:rPr lang="en-US" sz="2200" b="1" dirty="0">
                <a:solidFill>
                  <a:srgbClr val="FFFFFF"/>
                </a:solidFill>
              </a:rPr>
              <a:t>3</a:t>
            </a:r>
            <a:endParaRPr lang="en-US" sz="2200" dirty="0"/>
          </a:p>
        </p:txBody>
      </p:sp>
      <p:sp>
        <p:nvSpPr>
          <p:cNvPr id="18" name="Text 16"/>
          <p:cNvSpPr txBox="1"/>
          <p:nvPr/>
        </p:nvSpPr>
        <p:spPr>
          <a:xfrm>
            <a:off x="8321040" y="4343400"/>
            <a:ext cx="3017520" cy="1463040"/>
          </a:xfrm>
          <a:prstGeom prst="rect">
            <a:avLst/>
          </a:prstGeom>
          <a:noFill/>
          <a:ln/>
        </p:spPr>
        <p:txBody>
          <a:bodyPr wrap="square" lIns="0" tIns="0" rIns="0" bIns="0" rtlCol="0" anchor="t"/>
          <a:lstStyle/>
          <a:p>
            <a:pPr indent="0" marL="0">
              <a:buNone/>
            </a:pPr>
            <a:r>
              <a:rPr lang="en-US" sz="2000" dirty="0">
                <a:solidFill>
                  <a:srgbClr val="141414"/>
                </a:solidFill>
              </a:rPr>
              <a:t>New state laws require category reporting.</a:t>
            </a:r>
            <a:endParaRPr lang="en-US" sz="2000" dirty="0"/>
          </a:p>
        </p:txBody>
      </p:sp>
      <p:pic>
        <p:nvPicPr>
          <p:cNvPr id="19"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0" name="Text 17"/>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1"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2" name="Text 18"/>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04 NAME IT</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Shared words before shared work</a:t>
            </a:r>
            <a:endParaRPr lang="en-US" sz="3200" dirty="0"/>
          </a:p>
        </p:txBody>
      </p:sp>
      <p:sp>
        <p:nvSpPr>
          <p:cNvPr id="5" name="Term 1"/>
          <p:cNvSpPr/>
          <p:nvPr/>
        </p:nvSpPr>
        <p:spPr>
          <a:xfrm>
            <a:off x="548640" y="1783080"/>
            <a:ext cx="3566160" cy="4114800"/>
          </a:xfrm>
          <a:prstGeom prst="roundRect">
            <a:avLst>
              <a:gd name="adj" fmla="val 3846"/>
            </a:avLst>
          </a:prstGeom>
          <a:solidFill>
            <a:srgbClr val="F2F4F8"/>
          </a:solidFill>
          <a:ln w="12700">
            <a:solidFill>
              <a:srgbClr val="F2F4F8"/>
            </a:solidFill>
            <a:prstDash val="solid"/>
          </a:ln>
        </p:spPr>
      </p:sp>
      <p:sp>
        <p:nvSpPr>
          <p:cNvPr id="6" name="Shape 4"/>
          <p:cNvSpPr/>
          <p:nvPr/>
        </p:nvSpPr>
        <p:spPr>
          <a:xfrm>
            <a:off x="822960" y="2057400"/>
            <a:ext cx="777240" cy="777240"/>
          </a:xfrm>
          <a:prstGeom prst="ellipse">
            <a:avLst/>
          </a:prstGeom>
          <a:solidFill>
            <a:srgbClr val="E1251B"/>
          </a:solidFill>
          <a:ln w="12700">
            <a:solidFill>
              <a:srgbClr val="E1251B"/>
            </a:solidFill>
            <a:prstDash val="solid"/>
          </a:ln>
        </p:spPr>
      </p:sp>
      <p:sp>
        <p:nvSpPr>
          <p:cNvPr id="7" name="Text 5"/>
          <p:cNvSpPr txBox="1"/>
          <p:nvPr/>
        </p:nvSpPr>
        <p:spPr>
          <a:xfrm>
            <a:off x="82296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A</a:t>
            </a:r>
            <a:endParaRPr lang="en-US" sz="2800" dirty="0"/>
          </a:p>
        </p:txBody>
      </p:sp>
      <p:sp>
        <p:nvSpPr>
          <p:cNvPr id="8" name="Text 6"/>
          <p:cNvSpPr txBox="1"/>
          <p:nvPr/>
        </p:nvSpPr>
        <p:spPr>
          <a:xfrm>
            <a:off x="82296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Attendance code</a:t>
            </a:r>
            <a:endParaRPr lang="en-US" sz="2200" dirty="0"/>
          </a:p>
        </p:txBody>
      </p:sp>
      <p:sp>
        <p:nvSpPr>
          <p:cNvPr id="9" name="Text 7"/>
          <p:cNvSpPr txBox="1"/>
          <p:nvPr/>
        </p:nvSpPr>
        <p:spPr>
          <a:xfrm>
            <a:off x="82296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A data-entry outcome, never a diagnosis.</a:t>
            </a:r>
            <a:endParaRPr lang="en-US" sz="1800" dirty="0"/>
          </a:p>
        </p:txBody>
      </p:sp>
      <p:sp>
        <p:nvSpPr>
          <p:cNvPr id="10" name="Term 2"/>
          <p:cNvSpPr/>
          <p:nvPr/>
        </p:nvSpPr>
        <p:spPr>
          <a:xfrm>
            <a:off x="4297680" y="1783080"/>
            <a:ext cx="3566160" cy="4114800"/>
          </a:xfrm>
          <a:prstGeom prst="roundRect">
            <a:avLst>
              <a:gd name="adj" fmla="val 3846"/>
            </a:avLst>
          </a:prstGeom>
          <a:solidFill>
            <a:srgbClr val="0D2240"/>
          </a:solidFill>
          <a:ln w="12700">
            <a:solidFill>
              <a:srgbClr val="0D2240"/>
            </a:solidFill>
            <a:prstDash val="solid"/>
          </a:ln>
        </p:spPr>
      </p:sp>
      <p:sp>
        <p:nvSpPr>
          <p:cNvPr id="11" name="Shape 9"/>
          <p:cNvSpPr/>
          <p:nvPr/>
        </p:nvSpPr>
        <p:spPr>
          <a:xfrm>
            <a:off x="4572000" y="2057400"/>
            <a:ext cx="777240" cy="777240"/>
          </a:xfrm>
          <a:prstGeom prst="ellipse">
            <a:avLst/>
          </a:prstGeom>
          <a:solidFill>
            <a:srgbClr val="1948AA"/>
          </a:solidFill>
          <a:ln w="12700">
            <a:solidFill>
              <a:srgbClr val="1948AA"/>
            </a:solidFill>
            <a:prstDash val="solid"/>
          </a:ln>
        </p:spPr>
      </p:sp>
      <p:sp>
        <p:nvSpPr>
          <p:cNvPr id="12" name="Text 10"/>
          <p:cNvSpPr txBox="1"/>
          <p:nvPr/>
        </p:nvSpPr>
        <p:spPr>
          <a:xfrm>
            <a:off x="457200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C</a:t>
            </a:r>
            <a:endParaRPr lang="en-US" sz="2800" dirty="0"/>
          </a:p>
        </p:txBody>
      </p:sp>
      <p:sp>
        <p:nvSpPr>
          <p:cNvPr id="13" name="Text 11"/>
          <p:cNvSpPr txBox="1"/>
          <p:nvPr/>
        </p:nvSpPr>
        <p:spPr>
          <a:xfrm>
            <a:off x="4572000" y="3017520"/>
            <a:ext cx="3017520" cy="822960"/>
          </a:xfrm>
          <a:prstGeom prst="rect">
            <a:avLst/>
          </a:prstGeom>
          <a:noFill/>
          <a:ln/>
        </p:spPr>
        <p:txBody>
          <a:bodyPr wrap="square" lIns="0" tIns="0" rIns="0" bIns="0" rtlCol="0" anchor="t"/>
          <a:lstStyle/>
          <a:p>
            <a:pPr indent="0" marL="0">
              <a:buNone/>
            </a:pPr>
            <a:r>
              <a:rPr lang="en-US" sz="2200" b="1" dirty="0">
                <a:solidFill>
                  <a:srgbClr val="F4A91D"/>
                </a:solidFill>
                <a:latin typeface="Cambria" pitchFamily="34" charset="0"/>
                <a:ea typeface="Cambria" pitchFamily="34" charset="-122"/>
                <a:cs typeface="Cambria" pitchFamily="34" charset="-120"/>
              </a:rPr>
              <a:t>Category reporting</a:t>
            </a:r>
            <a:endParaRPr lang="en-US" sz="2200" dirty="0"/>
          </a:p>
        </p:txBody>
      </p:sp>
      <p:sp>
        <p:nvSpPr>
          <p:cNvPr id="14" name="Text 12"/>
          <p:cNvSpPr txBox="1"/>
          <p:nvPr/>
        </p:nvSpPr>
        <p:spPr>
          <a:xfrm>
            <a:off x="4572000" y="3886200"/>
            <a:ext cx="3017520" cy="1828800"/>
          </a:xfrm>
          <a:prstGeom prst="rect">
            <a:avLst/>
          </a:prstGeom>
          <a:noFill/>
          <a:ln/>
        </p:spPr>
        <p:txBody>
          <a:bodyPr wrap="square" lIns="0" tIns="0" rIns="0" bIns="0" rtlCol="0" anchor="t"/>
          <a:lstStyle/>
          <a:p>
            <a:pPr indent="0" marL="0">
              <a:buNone/>
            </a:pPr>
            <a:r>
              <a:rPr lang="en-US" sz="1800" dirty="0">
                <a:solidFill>
                  <a:srgbClr val="FFFFFF"/>
                </a:solidFill>
              </a:rPr>
              <a:t>Recording absence reasons, as in Indiana's SEA 482 framework.</a:t>
            </a:r>
            <a:endParaRPr lang="en-US" sz="1800" dirty="0"/>
          </a:p>
        </p:txBody>
      </p:sp>
      <p:sp>
        <p:nvSpPr>
          <p:cNvPr id="15" name="Term 3"/>
          <p:cNvSpPr/>
          <p:nvPr/>
        </p:nvSpPr>
        <p:spPr>
          <a:xfrm>
            <a:off x="8046720" y="1783080"/>
            <a:ext cx="3566160" cy="4114800"/>
          </a:xfrm>
          <a:prstGeom prst="roundRect">
            <a:avLst>
              <a:gd name="adj" fmla="val 3846"/>
            </a:avLst>
          </a:prstGeom>
          <a:solidFill>
            <a:srgbClr val="F2F4F8"/>
          </a:solidFill>
          <a:ln w="12700">
            <a:solidFill>
              <a:srgbClr val="F2F4F8"/>
            </a:solidFill>
            <a:prstDash val="solid"/>
          </a:ln>
        </p:spPr>
      </p:sp>
      <p:sp>
        <p:nvSpPr>
          <p:cNvPr id="16" name="Shape 14"/>
          <p:cNvSpPr/>
          <p:nvPr/>
        </p:nvSpPr>
        <p:spPr>
          <a:xfrm>
            <a:off x="8321040" y="2057400"/>
            <a:ext cx="777240" cy="777240"/>
          </a:xfrm>
          <a:prstGeom prst="ellipse">
            <a:avLst/>
          </a:prstGeom>
          <a:solidFill>
            <a:srgbClr val="F4A91D"/>
          </a:solidFill>
          <a:ln w="12700">
            <a:solidFill>
              <a:srgbClr val="F4A91D"/>
            </a:solidFill>
            <a:prstDash val="solid"/>
          </a:ln>
        </p:spPr>
      </p:sp>
      <p:sp>
        <p:nvSpPr>
          <p:cNvPr id="17" name="Text 15"/>
          <p:cNvSpPr txBox="1"/>
          <p:nvPr/>
        </p:nvSpPr>
        <p:spPr>
          <a:xfrm>
            <a:off x="8321040" y="2057400"/>
            <a:ext cx="777240" cy="77724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R</a:t>
            </a:r>
            <a:endParaRPr lang="en-US" sz="2800" dirty="0"/>
          </a:p>
        </p:txBody>
      </p:sp>
      <p:sp>
        <p:nvSpPr>
          <p:cNvPr id="18" name="Text 16"/>
          <p:cNvSpPr txBox="1"/>
          <p:nvPr/>
        </p:nvSpPr>
        <p:spPr>
          <a:xfrm>
            <a:off x="8321040" y="3017520"/>
            <a:ext cx="3017520" cy="822960"/>
          </a:xfrm>
          <a:prstGeom prst="rect">
            <a:avLst/>
          </a:prstGeom>
          <a:noFill/>
          <a:ln/>
        </p:spPr>
        <p:txBody>
          <a:bodyPr wrap="square" lIns="0" tIns="0" rIns="0" bIns="0" rtlCol="0" anchor="t"/>
          <a:lstStyle/>
          <a:p>
            <a:pPr indent="0" marL="0">
              <a:buNone/>
            </a:pPr>
            <a:r>
              <a:rPr lang="en-US" sz="2200" b="1" dirty="0">
                <a:solidFill>
                  <a:srgbClr val="0D2240"/>
                </a:solidFill>
                <a:latin typeface="Cambria" pitchFamily="34" charset="0"/>
                <a:ea typeface="Cambria" pitchFamily="34" charset="-122"/>
                <a:cs typeface="Cambria" pitchFamily="34" charset="-120"/>
              </a:rPr>
              <a:t>Re-classification</a:t>
            </a:r>
            <a:endParaRPr lang="en-US" sz="2200" dirty="0"/>
          </a:p>
        </p:txBody>
      </p:sp>
      <p:sp>
        <p:nvSpPr>
          <p:cNvPr id="19" name="Text 17"/>
          <p:cNvSpPr txBox="1"/>
          <p:nvPr/>
        </p:nvSpPr>
        <p:spPr>
          <a:xfrm>
            <a:off x="8321040" y="3886200"/>
            <a:ext cx="3017520" cy="1828800"/>
          </a:xfrm>
          <a:prstGeom prst="rect">
            <a:avLst/>
          </a:prstGeom>
          <a:noFill/>
          <a:ln/>
        </p:spPr>
        <p:txBody>
          <a:bodyPr wrap="square" lIns="0" tIns="0" rIns="0" bIns="0" rtlCol="0" anchor="t"/>
          <a:lstStyle/>
          <a:p>
            <a:pPr indent="0" marL="0">
              <a:buNone/>
            </a:pPr>
            <a:r>
              <a:rPr lang="en-US" sz="1800" dirty="0">
                <a:solidFill>
                  <a:srgbClr val="141414"/>
                </a:solidFill>
              </a:rPr>
              <a:t>Updating a case's category as new information arrives.</a:t>
            </a:r>
            <a:endParaRPr lang="en-US" sz="1800" dirty="0"/>
          </a:p>
        </p:txBody>
      </p:sp>
      <p:pic>
        <p:nvPicPr>
          <p:cNvPr id="20"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1" name="Text 18"/>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2"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3" name="Text 19"/>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26  ·  05 WHAT THE EVIDENCE SAYS</a:t>
            </a:r>
            <a:endParaRPr lang="en-US" sz="1100" dirty="0"/>
          </a:p>
        </p:txBody>
      </p:sp>
      <p:sp>
        <p:nvSpPr>
          <p:cNvPr id="3" name="Text 1"/>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numbers behind the moment</a:t>
            </a:r>
            <a:endParaRPr lang="en-US" sz="3200" dirty="0"/>
          </a:p>
        </p:txBody>
      </p:sp>
      <p:sp>
        <p:nvSpPr>
          <p:cNvPr id="4" name="Stat 1"/>
          <p:cNvSpPr/>
          <p:nvPr/>
        </p:nvSpPr>
        <p:spPr>
          <a:xfrm>
            <a:off x="548640" y="1783080"/>
            <a:ext cx="3566160" cy="4160520"/>
          </a:xfrm>
          <a:prstGeom prst="roundRect">
            <a:avLst>
              <a:gd name="adj" fmla="val 3846"/>
            </a:avLst>
          </a:prstGeom>
          <a:solidFill>
            <a:srgbClr val="16305A"/>
          </a:solidFill>
          <a:ln w="12700">
            <a:solidFill>
              <a:srgbClr val="2A4675"/>
            </a:solidFill>
            <a:prstDash val="solid"/>
          </a:ln>
        </p:spPr>
      </p:sp>
      <p:sp>
        <p:nvSpPr>
          <p:cNvPr id="5" name="Text 3"/>
          <p:cNvSpPr txBox="1"/>
          <p:nvPr/>
        </p:nvSpPr>
        <p:spPr>
          <a:xfrm>
            <a:off x="777240" y="1965960"/>
            <a:ext cx="3108960" cy="1280160"/>
          </a:xfrm>
          <a:prstGeom prst="rect">
            <a:avLst/>
          </a:prstGeom>
          <a:noFill/>
          <a:ln/>
        </p:spPr>
        <p:txBody>
          <a:bodyPr wrap="square" lIns="0" tIns="0" rIns="0" bIns="0" rtlCol="0" anchor="ctr"/>
          <a:lstStyle/>
          <a:p>
            <a:pPr indent="0" marL="0">
              <a:buNone/>
            </a:pPr>
            <a:r>
              <a:rPr lang="en-US" sz="5400" b="1" dirty="0">
                <a:solidFill>
                  <a:srgbClr val="F4A91D"/>
                </a:solidFill>
                <a:latin typeface="Cambria" pitchFamily="34" charset="0"/>
                <a:ea typeface="Cambria" pitchFamily="34" charset="-122"/>
                <a:cs typeface="Cambria" pitchFamily="34" charset="-120"/>
              </a:rPr>
              <a:t>~40%</a:t>
            </a:r>
            <a:endParaRPr lang="en-US" sz="5400" dirty="0"/>
          </a:p>
        </p:txBody>
      </p:sp>
      <p:sp>
        <p:nvSpPr>
          <p:cNvPr id="6" name="Text 4"/>
          <p:cNvSpPr txBox="1"/>
          <p:nvPr/>
        </p:nvSpPr>
        <p:spPr>
          <a:xfrm>
            <a:off x="77724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of 'truancy' was withdrawal or avoidance after re-coding</a:t>
            </a:r>
            <a:endParaRPr lang="en-US" sz="1600" dirty="0"/>
          </a:p>
        </p:txBody>
      </p:sp>
      <p:sp>
        <p:nvSpPr>
          <p:cNvPr id="7" name="Text 5"/>
          <p:cNvSpPr txBox="1"/>
          <p:nvPr/>
        </p:nvSpPr>
        <p:spPr>
          <a:xfrm>
            <a:off x="77724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Schools Spared, Ch. 1, Another Voice from the Field</a:t>
            </a:r>
            <a:endParaRPr lang="en-US" sz="900" dirty="0"/>
          </a:p>
        </p:txBody>
      </p:sp>
      <p:sp>
        <p:nvSpPr>
          <p:cNvPr id="8" name="Stat 2"/>
          <p:cNvSpPr/>
          <p:nvPr/>
        </p:nvSpPr>
        <p:spPr>
          <a:xfrm>
            <a:off x="4297680" y="1783080"/>
            <a:ext cx="3566160" cy="4160520"/>
          </a:xfrm>
          <a:prstGeom prst="roundRect">
            <a:avLst>
              <a:gd name="adj" fmla="val 3846"/>
            </a:avLst>
          </a:prstGeom>
          <a:solidFill>
            <a:srgbClr val="16305A"/>
          </a:solidFill>
          <a:ln w="12700">
            <a:solidFill>
              <a:srgbClr val="2A4675"/>
            </a:solidFill>
            <a:prstDash val="solid"/>
          </a:ln>
        </p:spPr>
      </p:sp>
      <p:sp>
        <p:nvSpPr>
          <p:cNvPr id="9" name="Text 7"/>
          <p:cNvSpPr txBox="1"/>
          <p:nvPr/>
        </p:nvSpPr>
        <p:spPr>
          <a:xfrm>
            <a:off x="4526280" y="1965960"/>
            <a:ext cx="3108960" cy="1280160"/>
          </a:xfrm>
          <a:prstGeom prst="rect">
            <a:avLst/>
          </a:prstGeom>
          <a:noFill/>
          <a:ln/>
        </p:spPr>
        <p:txBody>
          <a:bodyPr wrap="square" lIns="0" tIns="0" rIns="0" bIns="0" rtlCol="0" anchor="ctr"/>
          <a:lstStyle/>
          <a:p>
            <a:pPr indent="0" marL="0">
              <a:buNone/>
            </a:pPr>
            <a:r>
              <a:rPr lang="en-US" sz="5400" b="1" dirty="0">
                <a:solidFill>
                  <a:srgbClr val="78AAE6"/>
                </a:solidFill>
                <a:latin typeface="Cambria" pitchFamily="34" charset="0"/>
                <a:ea typeface="Cambria" pitchFamily="34" charset="-122"/>
                <a:cs typeface="Cambria" pitchFamily="34" charset="-120"/>
              </a:rPr>
              <a:t>2025</a:t>
            </a:r>
            <a:endParaRPr lang="en-US" sz="5400" dirty="0"/>
          </a:p>
        </p:txBody>
      </p:sp>
      <p:sp>
        <p:nvSpPr>
          <p:cNvPr id="10" name="Text 8"/>
          <p:cNvSpPr txBox="1"/>
          <p:nvPr/>
        </p:nvSpPr>
        <p:spPr>
          <a:xfrm>
            <a:off x="4526280" y="3337560"/>
            <a:ext cx="3108960" cy="1600200"/>
          </a:xfrm>
          <a:prstGeom prst="rect">
            <a:avLst/>
          </a:prstGeom>
          <a:noFill/>
          <a:ln/>
        </p:spPr>
        <p:txBody>
          <a:bodyPr wrap="square" lIns="0" tIns="0" rIns="0" bIns="0" rtlCol="0" anchor="t"/>
          <a:lstStyle/>
          <a:p>
            <a:pPr indent="0" marL="0">
              <a:buNone/>
            </a:pPr>
            <a:r>
              <a:rPr lang="en-US" sz="1500" dirty="0">
                <a:solidFill>
                  <a:srgbClr val="FFFFFF"/>
                </a:solidFill>
              </a:rPr>
              <a:t>Warren Township among the first districts to apply the four classifications to its codes</a:t>
            </a:r>
            <a:endParaRPr lang="en-US" sz="1500" dirty="0"/>
          </a:p>
        </p:txBody>
      </p:sp>
      <p:sp>
        <p:nvSpPr>
          <p:cNvPr id="11" name="Text 9"/>
          <p:cNvSpPr txBox="1"/>
          <p:nvPr/>
        </p:nvSpPr>
        <p:spPr>
          <a:xfrm>
            <a:off x="452628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Schools Spared, Children Punished, Ch. 3: MSD of Warren Township case study</a:t>
            </a:r>
            <a:endParaRPr lang="en-US" sz="900" dirty="0"/>
          </a:p>
        </p:txBody>
      </p:sp>
      <p:sp>
        <p:nvSpPr>
          <p:cNvPr id="12" name="Stat 3"/>
          <p:cNvSpPr/>
          <p:nvPr/>
        </p:nvSpPr>
        <p:spPr>
          <a:xfrm>
            <a:off x="8046720" y="1783080"/>
            <a:ext cx="3566160" cy="4160520"/>
          </a:xfrm>
          <a:prstGeom prst="roundRect">
            <a:avLst>
              <a:gd name="adj" fmla="val 3846"/>
            </a:avLst>
          </a:prstGeom>
          <a:solidFill>
            <a:srgbClr val="16305A"/>
          </a:solidFill>
          <a:ln w="12700">
            <a:solidFill>
              <a:srgbClr val="2A4675"/>
            </a:solidFill>
            <a:prstDash val="solid"/>
          </a:ln>
        </p:spPr>
      </p:sp>
      <p:sp>
        <p:nvSpPr>
          <p:cNvPr id="13" name="Text 11"/>
          <p:cNvSpPr txBox="1"/>
          <p:nvPr/>
        </p:nvSpPr>
        <p:spPr>
          <a:xfrm>
            <a:off x="8275320" y="1965960"/>
            <a:ext cx="3108960" cy="128016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SEA 482</a:t>
            </a:r>
            <a:endParaRPr lang="en-US" sz="4000" dirty="0"/>
          </a:p>
        </p:txBody>
      </p:sp>
      <p:sp>
        <p:nvSpPr>
          <p:cNvPr id="14" name="Text 12"/>
          <p:cNvSpPr txBox="1"/>
          <p:nvPr/>
        </p:nvSpPr>
        <p:spPr>
          <a:xfrm>
            <a:off x="8275320" y="3337560"/>
            <a:ext cx="3108960" cy="1600200"/>
          </a:xfrm>
          <a:prstGeom prst="rect">
            <a:avLst/>
          </a:prstGeom>
          <a:noFill/>
          <a:ln/>
        </p:spPr>
        <p:txBody>
          <a:bodyPr wrap="square" lIns="0" tIns="0" rIns="0" bIns="0" rtlCol="0" anchor="t"/>
          <a:lstStyle/>
          <a:p>
            <a:pPr indent="0" marL="0">
              <a:buNone/>
            </a:pPr>
            <a:r>
              <a:rPr lang="en-US" sz="1600" dirty="0">
                <a:solidFill>
                  <a:srgbClr val="FFFFFF"/>
                </a:solidFill>
              </a:rPr>
              <a:t>Indiana statewide absence-category reporting, effective July 1, 2025</a:t>
            </a:r>
            <a:endParaRPr lang="en-US" sz="1600" dirty="0"/>
          </a:p>
        </p:txBody>
      </p:sp>
      <p:sp>
        <p:nvSpPr>
          <p:cNvPr id="15" name="Text 13"/>
          <p:cNvSpPr txBox="1"/>
          <p:nvPr/>
        </p:nvSpPr>
        <p:spPr>
          <a:xfrm>
            <a:off x="8275320" y="4983480"/>
            <a:ext cx="3108960" cy="822960"/>
          </a:xfrm>
          <a:prstGeom prst="rect">
            <a:avLst/>
          </a:prstGeom>
          <a:noFill/>
          <a:ln/>
        </p:spPr>
        <p:txBody>
          <a:bodyPr wrap="square" lIns="0" tIns="0" rIns="0" bIns="0" rtlCol="0" anchor="b"/>
          <a:lstStyle/>
          <a:p>
            <a:pPr indent="0" marL="0">
              <a:buNone/>
            </a:pPr>
            <a:r>
              <a:rPr lang="en-US" sz="900" i="1" dirty="0">
                <a:solidFill>
                  <a:srgbClr val="78AAE6"/>
                </a:solidFill>
              </a:rPr>
              <a:t>Attendance USA Attendance Intelligence Briefs, Aug to Oct 2026 (primary-source checked)</a:t>
            </a:r>
            <a:endParaRPr lang="en-US" sz="900" dirty="0"/>
          </a:p>
        </p:txBody>
      </p:sp>
      <p:pic>
        <p:nvPicPr>
          <p:cNvPr id="16"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7"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8"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19"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06 CLASSIFY</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Classify before you consequence</a:t>
            </a:r>
            <a:endParaRPr lang="en-US" sz="3200" dirty="0"/>
          </a:p>
        </p:txBody>
      </p:sp>
      <p:sp>
        <p:nvSpPr>
          <p:cNvPr id="5" name="Reason 1"/>
          <p:cNvSpPr/>
          <p:nvPr/>
        </p:nvSpPr>
        <p:spPr>
          <a:xfrm>
            <a:off x="548640" y="1691640"/>
            <a:ext cx="5394960" cy="1965960"/>
          </a:xfrm>
          <a:prstGeom prst="roundRect">
            <a:avLst>
              <a:gd name="adj" fmla="val 6977"/>
            </a:avLst>
          </a:prstGeom>
          <a:solidFill>
            <a:srgbClr val="E1251B"/>
          </a:solidFill>
          <a:ln w="12700">
            <a:solidFill>
              <a:srgbClr val="E1251B"/>
            </a:solidFill>
            <a:prstDash val="solid"/>
          </a:ln>
        </p:spPr>
      </p:sp>
      <p:sp>
        <p:nvSpPr>
          <p:cNvPr id="6" name="Text 4"/>
          <p:cNvSpPr txBox="1"/>
          <p:nvPr/>
        </p:nvSpPr>
        <p:spPr>
          <a:xfrm>
            <a:off x="86868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Truancy</a:t>
            </a:r>
            <a:endParaRPr lang="en-US" sz="2200" dirty="0"/>
          </a:p>
        </p:txBody>
      </p:sp>
      <p:sp>
        <p:nvSpPr>
          <p:cNvPr id="7" name="Text 5"/>
          <p:cNvSpPr txBox="1"/>
          <p:nvPr/>
        </p:nvSpPr>
        <p:spPr>
          <a:xfrm>
            <a:off x="86868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Code only after a documented conversation.</a:t>
            </a:r>
            <a:endParaRPr lang="en-US" sz="1600" dirty="0"/>
          </a:p>
        </p:txBody>
      </p:sp>
      <p:sp>
        <p:nvSpPr>
          <p:cNvPr id="8" name="Reason 2"/>
          <p:cNvSpPr/>
          <p:nvPr/>
        </p:nvSpPr>
        <p:spPr>
          <a:xfrm>
            <a:off x="6126480" y="1691640"/>
            <a:ext cx="5394960" cy="1965960"/>
          </a:xfrm>
          <a:prstGeom prst="roundRect">
            <a:avLst>
              <a:gd name="adj" fmla="val 6977"/>
            </a:avLst>
          </a:prstGeom>
          <a:solidFill>
            <a:srgbClr val="1948AA"/>
          </a:solidFill>
          <a:ln w="12700">
            <a:solidFill>
              <a:srgbClr val="1948AA"/>
            </a:solidFill>
            <a:prstDash val="solid"/>
          </a:ln>
        </p:spPr>
      </p:sp>
      <p:sp>
        <p:nvSpPr>
          <p:cNvPr id="9" name="Text 7"/>
          <p:cNvSpPr txBox="1"/>
          <p:nvPr/>
        </p:nvSpPr>
        <p:spPr>
          <a:xfrm>
            <a:off x="6446520" y="187452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Withdrawal</a:t>
            </a:r>
            <a:endParaRPr lang="en-US" sz="2200" dirty="0"/>
          </a:p>
        </p:txBody>
      </p:sp>
      <p:sp>
        <p:nvSpPr>
          <p:cNvPr id="10" name="Text 8"/>
          <p:cNvSpPr txBox="1"/>
          <p:nvPr/>
        </p:nvSpPr>
        <p:spPr>
          <a:xfrm>
            <a:off x="6446520" y="2468880"/>
            <a:ext cx="4754880" cy="1051560"/>
          </a:xfrm>
          <a:prstGeom prst="rect">
            <a:avLst/>
          </a:prstGeom>
          <a:noFill/>
          <a:ln/>
        </p:spPr>
        <p:txBody>
          <a:bodyPr wrap="square" lIns="0" tIns="0" rIns="0" bIns="0" rtlCol="0" anchor="t"/>
          <a:lstStyle/>
          <a:p>
            <a:pPr indent="0" marL="0">
              <a:buNone/>
            </a:pPr>
            <a:r>
              <a:rPr lang="en-US" sz="1600" dirty="0">
                <a:solidFill>
                  <a:srgbClr val="FFFFFF"/>
                </a:solidFill>
              </a:rPr>
              <a:t>Sub-codes: transport, caregiving, housing, economic.</a:t>
            </a:r>
            <a:endParaRPr lang="en-US" sz="1600" dirty="0"/>
          </a:p>
        </p:txBody>
      </p:sp>
      <p:sp>
        <p:nvSpPr>
          <p:cNvPr id="11" name="Reason 3"/>
          <p:cNvSpPr/>
          <p:nvPr/>
        </p:nvSpPr>
        <p:spPr>
          <a:xfrm>
            <a:off x="548640" y="3840480"/>
            <a:ext cx="5394960" cy="1965960"/>
          </a:xfrm>
          <a:prstGeom prst="roundRect">
            <a:avLst>
              <a:gd name="adj" fmla="val 6977"/>
            </a:avLst>
          </a:prstGeom>
          <a:solidFill>
            <a:srgbClr val="F4A91D"/>
          </a:solidFill>
          <a:ln w="12700">
            <a:solidFill>
              <a:srgbClr val="F4A91D"/>
            </a:solidFill>
            <a:prstDash val="solid"/>
          </a:ln>
        </p:spPr>
      </p:sp>
      <p:sp>
        <p:nvSpPr>
          <p:cNvPr id="12" name="Text 10"/>
          <p:cNvSpPr txBox="1"/>
          <p:nvPr/>
        </p:nvSpPr>
        <p:spPr>
          <a:xfrm>
            <a:off x="868680" y="4023360"/>
            <a:ext cx="4754880" cy="548640"/>
          </a:xfrm>
          <a:prstGeom prst="rect">
            <a:avLst/>
          </a:prstGeom>
          <a:noFill/>
          <a:ln/>
        </p:spPr>
        <p:txBody>
          <a:bodyPr wrap="square" lIns="0" tIns="0" rIns="0" bIns="0" rtlCol="0" anchor="ctr"/>
          <a:lstStyle/>
          <a:p>
            <a:pPr indent="0" marL="0">
              <a:buNone/>
            </a:pPr>
            <a:r>
              <a:rPr lang="en-US" sz="2200" b="1" dirty="0">
                <a:solidFill>
                  <a:srgbClr val="0D2240"/>
                </a:solidFill>
                <a:latin typeface="Cambria" pitchFamily="34" charset="0"/>
                <a:ea typeface="Cambria" pitchFamily="34" charset="-122"/>
                <a:cs typeface="Cambria" pitchFamily="34" charset="-120"/>
              </a:rPr>
              <a:t>Avoidance</a:t>
            </a:r>
            <a:endParaRPr lang="en-US" sz="2200" dirty="0"/>
          </a:p>
        </p:txBody>
      </p:sp>
      <p:sp>
        <p:nvSpPr>
          <p:cNvPr id="13" name="Text 11"/>
          <p:cNvSpPr txBox="1"/>
          <p:nvPr/>
        </p:nvSpPr>
        <p:spPr>
          <a:xfrm>
            <a:off x="868680" y="4617720"/>
            <a:ext cx="4754880" cy="1051560"/>
          </a:xfrm>
          <a:prstGeom prst="rect">
            <a:avLst/>
          </a:prstGeom>
          <a:noFill/>
          <a:ln/>
        </p:spPr>
        <p:txBody>
          <a:bodyPr wrap="square" lIns="0" tIns="0" rIns="0" bIns="0" rtlCol="0" anchor="t"/>
          <a:lstStyle/>
          <a:p>
            <a:pPr indent="0" marL="0">
              <a:buNone/>
            </a:pPr>
            <a:r>
              <a:rPr lang="en-US" sz="1600" dirty="0">
                <a:solidFill>
                  <a:srgbClr val="0D2240"/>
                </a:solidFill>
              </a:rPr>
              <a:t>Sub-codes: bullying, climate, specific class or time.</a:t>
            </a:r>
            <a:endParaRPr lang="en-US" sz="1600" dirty="0"/>
          </a:p>
        </p:txBody>
      </p:sp>
      <p:sp>
        <p:nvSpPr>
          <p:cNvPr id="14" name="Reason 4"/>
          <p:cNvSpPr/>
          <p:nvPr/>
        </p:nvSpPr>
        <p:spPr>
          <a:xfrm>
            <a:off x="6126480" y="3840480"/>
            <a:ext cx="5394960" cy="1965960"/>
          </a:xfrm>
          <a:prstGeom prst="roundRect">
            <a:avLst>
              <a:gd name="adj" fmla="val 6977"/>
            </a:avLst>
          </a:prstGeom>
          <a:solidFill>
            <a:srgbClr val="0D2240"/>
          </a:solidFill>
          <a:ln w="12700">
            <a:solidFill>
              <a:srgbClr val="0D2240"/>
            </a:solidFill>
            <a:prstDash val="solid"/>
          </a:ln>
        </p:spPr>
      </p:sp>
      <p:sp>
        <p:nvSpPr>
          <p:cNvPr id="15" name="Text 13"/>
          <p:cNvSpPr txBox="1"/>
          <p:nvPr/>
        </p:nvSpPr>
        <p:spPr>
          <a:xfrm>
            <a:off x="6446520" y="4023360"/>
            <a:ext cx="4754880" cy="54864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Refusal</a:t>
            </a:r>
            <a:endParaRPr lang="en-US" sz="2200" dirty="0"/>
          </a:p>
        </p:txBody>
      </p:sp>
      <p:sp>
        <p:nvSpPr>
          <p:cNvPr id="16" name="Text 14"/>
          <p:cNvSpPr txBox="1"/>
          <p:nvPr/>
        </p:nvSpPr>
        <p:spPr>
          <a:xfrm>
            <a:off x="6446520" y="4617720"/>
            <a:ext cx="4754880" cy="1051560"/>
          </a:xfrm>
          <a:prstGeom prst="rect">
            <a:avLst/>
          </a:prstGeom>
          <a:noFill/>
          <a:ln/>
        </p:spPr>
        <p:txBody>
          <a:bodyPr wrap="square" lIns="0" tIns="0" rIns="0" bIns="0" rtlCol="0" anchor="t"/>
          <a:lstStyle/>
          <a:p>
            <a:pPr indent="0" marL="0">
              <a:buNone/>
            </a:pPr>
            <a:r>
              <a:rPr lang="en-US" sz="1600" dirty="0">
                <a:solidFill>
                  <a:srgbClr val="FFFFFF"/>
                </a:solidFill>
              </a:rPr>
              <a:t>Sub-codes: anxiety, health; protect privacy.</a:t>
            </a:r>
            <a:endParaRPr lang="en-US" sz="1600" dirty="0"/>
          </a:p>
        </p:txBody>
      </p:sp>
      <p:pic>
        <p:nvPicPr>
          <p:cNvPr id="17"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18" name="Text 15"/>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19"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0" name="Text 16"/>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07 MONDAY MOVES</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Three moves you can make this week</a:t>
            </a:r>
            <a:endParaRPr lang="en-US" sz="3200" dirty="0"/>
          </a:p>
        </p:txBody>
      </p:sp>
      <p:sp>
        <p:nvSpPr>
          <p:cNvPr id="5" name="Move 1"/>
          <p:cNvSpPr/>
          <p:nvPr/>
        </p:nvSpPr>
        <p:spPr>
          <a:xfrm>
            <a:off x="54864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6" name="Text 4"/>
          <p:cNvSpPr txBox="1"/>
          <p:nvPr/>
        </p:nvSpPr>
        <p:spPr>
          <a:xfrm>
            <a:off x="822960" y="1920240"/>
            <a:ext cx="1280160" cy="822960"/>
          </a:xfrm>
          <a:prstGeom prst="rect">
            <a:avLst/>
          </a:prstGeom>
          <a:noFill/>
          <a:ln/>
        </p:spPr>
        <p:txBody>
          <a:bodyPr wrap="square" lIns="0" tIns="0" rIns="0" bIns="0" rtlCol="0" anchor="ctr"/>
          <a:lstStyle/>
          <a:p>
            <a:pPr indent="0" marL="0">
              <a:buNone/>
            </a:pPr>
            <a:r>
              <a:rPr lang="en-US" sz="4000" b="1" dirty="0">
                <a:solidFill>
                  <a:srgbClr val="E1251B"/>
                </a:solidFill>
                <a:latin typeface="Cambria" pitchFamily="34" charset="0"/>
                <a:ea typeface="Cambria" pitchFamily="34" charset="-122"/>
                <a:cs typeface="Cambria" pitchFamily="34" charset="-120"/>
              </a:rPr>
              <a:t>01</a:t>
            </a:r>
            <a:endParaRPr lang="en-US" sz="4000" dirty="0"/>
          </a:p>
        </p:txBody>
      </p:sp>
      <p:sp>
        <p:nvSpPr>
          <p:cNvPr id="7" name="Shape 5"/>
          <p:cNvSpPr/>
          <p:nvPr/>
        </p:nvSpPr>
        <p:spPr>
          <a:xfrm>
            <a:off x="2651760" y="2103120"/>
            <a:ext cx="1188720" cy="411480"/>
          </a:xfrm>
          <a:prstGeom prst="roundRect">
            <a:avLst>
              <a:gd name="adj" fmla="val 44444"/>
            </a:avLst>
          </a:prstGeom>
          <a:solidFill>
            <a:srgbClr val="E6F4EA"/>
          </a:solidFill>
          <a:ln w="12700">
            <a:solidFill>
              <a:srgbClr val="FFFFFF"/>
            </a:solidFill>
            <a:prstDash val="solid"/>
          </a:ln>
        </p:spPr>
      </p:sp>
      <p:sp>
        <p:nvSpPr>
          <p:cNvPr id="8" name="Text 6"/>
          <p:cNvSpPr txBox="1"/>
          <p:nvPr/>
        </p:nvSpPr>
        <p:spPr>
          <a:xfrm>
            <a:off x="265176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9" name="Text 7"/>
          <p:cNvSpPr txBox="1"/>
          <p:nvPr/>
        </p:nvSpPr>
        <p:spPr>
          <a:xfrm>
            <a:off x="82296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Audit the menu</a:t>
            </a:r>
            <a:endParaRPr lang="en-US" sz="2000" dirty="0"/>
          </a:p>
        </p:txBody>
      </p:sp>
      <p:sp>
        <p:nvSpPr>
          <p:cNvPr id="10" name="Text 8"/>
          <p:cNvSpPr txBox="1"/>
          <p:nvPr/>
        </p:nvSpPr>
        <p:spPr>
          <a:xfrm>
            <a:off x="82296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List every code staff can choose today.</a:t>
            </a:r>
            <a:endParaRPr lang="en-US" sz="1800" dirty="0"/>
          </a:p>
        </p:txBody>
      </p:sp>
      <p:sp>
        <p:nvSpPr>
          <p:cNvPr id="11" name="Move 2"/>
          <p:cNvSpPr/>
          <p:nvPr/>
        </p:nvSpPr>
        <p:spPr>
          <a:xfrm>
            <a:off x="429768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2" name="Text 10"/>
          <p:cNvSpPr txBox="1"/>
          <p:nvPr/>
        </p:nvSpPr>
        <p:spPr>
          <a:xfrm>
            <a:off x="4572000" y="1920240"/>
            <a:ext cx="1280160" cy="822960"/>
          </a:xfrm>
          <a:prstGeom prst="rect">
            <a:avLst/>
          </a:prstGeom>
          <a:noFill/>
          <a:ln/>
        </p:spPr>
        <p:txBody>
          <a:bodyPr wrap="square" lIns="0" tIns="0" rIns="0" bIns="0" rtlCol="0" anchor="ctr"/>
          <a:lstStyle/>
          <a:p>
            <a:pPr indent="0" marL="0">
              <a:buNone/>
            </a:pPr>
            <a:r>
              <a:rPr lang="en-US" sz="4000" b="1" dirty="0">
                <a:solidFill>
                  <a:srgbClr val="1948AA"/>
                </a:solidFill>
                <a:latin typeface="Cambria" pitchFamily="34" charset="0"/>
                <a:ea typeface="Cambria" pitchFamily="34" charset="-122"/>
                <a:cs typeface="Cambria" pitchFamily="34" charset="-120"/>
              </a:rPr>
              <a:t>02</a:t>
            </a:r>
            <a:endParaRPr lang="en-US" sz="4000" dirty="0"/>
          </a:p>
        </p:txBody>
      </p:sp>
      <p:sp>
        <p:nvSpPr>
          <p:cNvPr id="13" name="Shape 11"/>
          <p:cNvSpPr/>
          <p:nvPr/>
        </p:nvSpPr>
        <p:spPr>
          <a:xfrm>
            <a:off x="6400800" y="2103120"/>
            <a:ext cx="1188720" cy="411480"/>
          </a:xfrm>
          <a:prstGeom prst="roundRect">
            <a:avLst>
              <a:gd name="adj" fmla="val 44444"/>
            </a:avLst>
          </a:prstGeom>
          <a:solidFill>
            <a:srgbClr val="FFF3D6"/>
          </a:solidFill>
          <a:ln w="12700">
            <a:solidFill>
              <a:srgbClr val="FFFFFF"/>
            </a:solidFill>
            <a:prstDash val="solid"/>
          </a:ln>
        </p:spPr>
      </p:sp>
      <p:sp>
        <p:nvSpPr>
          <p:cNvPr id="14" name="Text 12"/>
          <p:cNvSpPr txBox="1"/>
          <p:nvPr/>
        </p:nvSpPr>
        <p:spPr>
          <a:xfrm>
            <a:off x="640080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Low cost</a:t>
            </a:r>
            <a:endParaRPr lang="en-US" sz="1100" dirty="0"/>
          </a:p>
        </p:txBody>
      </p:sp>
      <p:sp>
        <p:nvSpPr>
          <p:cNvPr id="15" name="Text 13"/>
          <p:cNvSpPr txBox="1"/>
          <p:nvPr/>
        </p:nvSpPr>
        <p:spPr>
          <a:xfrm>
            <a:off x="457200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Add a reason field</a:t>
            </a:r>
            <a:endParaRPr lang="en-US" sz="2000" dirty="0"/>
          </a:p>
        </p:txBody>
      </p:sp>
      <p:sp>
        <p:nvSpPr>
          <p:cNvPr id="16" name="Text 14"/>
          <p:cNvSpPr txBox="1"/>
          <p:nvPr/>
        </p:nvSpPr>
        <p:spPr>
          <a:xfrm>
            <a:off x="457200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Add the four reasons as a required field after a conversation.</a:t>
            </a:r>
            <a:endParaRPr lang="en-US" sz="1800" dirty="0"/>
          </a:p>
        </p:txBody>
      </p:sp>
      <p:sp>
        <p:nvSpPr>
          <p:cNvPr id="17" name="Move 3"/>
          <p:cNvSpPr/>
          <p:nvPr/>
        </p:nvSpPr>
        <p:spPr>
          <a:xfrm>
            <a:off x="8046720" y="1737360"/>
            <a:ext cx="3566160" cy="4206240"/>
          </a:xfrm>
          <a:prstGeom prst="roundRect">
            <a:avLst>
              <a:gd name="adj" fmla="val 3846"/>
            </a:avLst>
          </a:prstGeom>
          <a:solidFill>
            <a:srgbClr val="FFFFFF"/>
          </a:solidFill>
          <a:ln w="12700">
            <a:solidFill>
              <a:srgbClr val="D9DEE8"/>
            </a:solidFill>
            <a:prstDash val="solid"/>
          </a:ln>
          <a:effectLst>
            <a:outerShdw sx="100000" sy="100000" kx="0" ky="0" algn="bl" rotWithShape="0" blurRad="76200" dist="25400" dir="5400000">
              <a:srgbClr val="0D2240">
                <a:alpha val="12000"/>
              </a:srgbClr>
            </a:outerShdw>
          </a:effectLst>
        </p:spPr>
      </p:sp>
      <p:sp>
        <p:nvSpPr>
          <p:cNvPr id="18" name="Text 16"/>
          <p:cNvSpPr txBox="1"/>
          <p:nvPr/>
        </p:nvSpPr>
        <p:spPr>
          <a:xfrm>
            <a:off x="8321040" y="1920240"/>
            <a:ext cx="1280160" cy="822960"/>
          </a:xfrm>
          <a:prstGeom prst="rect">
            <a:avLst/>
          </a:prstGeom>
          <a:noFill/>
          <a:ln/>
        </p:spPr>
        <p:txBody>
          <a:bodyPr wrap="square" lIns="0" tIns="0" rIns="0" bIns="0" rtlCol="0" anchor="ctr"/>
          <a:lstStyle/>
          <a:p>
            <a:pPr indent="0" marL="0">
              <a:buNone/>
            </a:pPr>
            <a:r>
              <a:rPr lang="en-US" sz="4000" b="1" dirty="0">
                <a:solidFill>
                  <a:srgbClr val="F4A91D"/>
                </a:solidFill>
                <a:latin typeface="Cambria" pitchFamily="34" charset="0"/>
                <a:ea typeface="Cambria" pitchFamily="34" charset="-122"/>
                <a:cs typeface="Cambria" pitchFamily="34" charset="-120"/>
              </a:rPr>
              <a:t>03</a:t>
            </a:r>
            <a:endParaRPr lang="en-US" sz="4000" dirty="0"/>
          </a:p>
        </p:txBody>
      </p:sp>
      <p:sp>
        <p:nvSpPr>
          <p:cNvPr id="19" name="Shape 17"/>
          <p:cNvSpPr/>
          <p:nvPr/>
        </p:nvSpPr>
        <p:spPr>
          <a:xfrm>
            <a:off x="10149840" y="2103120"/>
            <a:ext cx="1188720" cy="411480"/>
          </a:xfrm>
          <a:prstGeom prst="roundRect">
            <a:avLst>
              <a:gd name="adj" fmla="val 44444"/>
            </a:avLst>
          </a:prstGeom>
          <a:solidFill>
            <a:srgbClr val="E6F4EA"/>
          </a:solidFill>
          <a:ln w="12700">
            <a:solidFill>
              <a:srgbClr val="FFFFFF"/>
            </a:solidFill>
            <a:prstDash val="solid"/>
          </a:ln>
        </p:spPr>
      </p:sp>
      <p:sp>
        <p:nvSpPr>
          <p:cNvPr id="20" name="Text 18"/>
          <p:cNvSpPr txBox="1"/>
          <p:nvPr/>
        </p:nvSpPr>
        <p:spPr>
          <a:xfrm>
            <a:off x="10149840" y="2103120"/>
            <a:ext cx="1188720" cy="411480"/>
          </a:xfrm>
          <a:prstGeom prst="rect">
            <a:avLst/>
          </a:prstGeom>
          <a:noFill/>
          <a:ln/>
        </p:spPr>
        <p:txBody>
          <a:bodyPr wrap="square" lIns="0" tIns="0" rIns="0" bIns="0" rtlCol="0" anchor="ctr"/>
          <a:lstStyle/>
          <a:p>
            <a:pPr algn="ctr" indent="0" marL="0">
              <a:buNone/>
            </a:pPr>
            <a:r>
              <a:rPr lang="en-US" sz="1100" b="1" dirty="0">
                <a:solidFill>
                  <a:srgbClr val="0D2240"/>
                </a:solidFill>
              </a:rPr>
              <a:t>Cost: $0</a:t>
            </a:r>
            <a:endParaRPr lang="en-US" sz="1100" dirty="0"/>
          </a:p>
        </p:txBody>
      </p:sp>
      <p:sp>
        <p:nvSpPr>
          <p:cNvPr id="21" name="Text 19"/>
          <p:cNvSpPr txBox="1"/>
          <p:nvPr/>
        </p:nvSpPr>
        <p:spPr>
          <a:xfrm>
            <a:off x="8321040" y="2834640"/>
            <a:ext cx="3017520" cy="86868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Train the front desk</a:t>
            </a:r>
            <a:endParaRPr lang="en-US" sz="2000" dirty="0"/>
          </a:p>
        </p:txBody>
      </p:sp>
      <p:sp>
        <p:nvSpPr>
          <p:cNvPr id="22" name="Text 20"/>
          <p:cNvSpPr txBox="1"/>
          <p:nvPr/>
        </p:nvSpPr>
        <p:spPr>
          <a:xfrm>
            <a:off x="8321040" y="3749040"/>
            <a:ext cx="3017520" cy="2011680"/>
          </a:xfrm>
          <a:prstGeom prst="rect">
            <a:avLst/>
          </a:prstGeom>
          <a:noFill/>
          <a:ln/>
        </p:spPr>
        <p:txBody>
          <a:bodyPr wrap="square" lIns="0" tIns="0" rIns="0" bIns="0" rtlCol="0" anchor="t"/>
          <a:lstStyle/>
          <a:p>
            <a:pPr indent="0" marL="0">
              <a:buNone/>
            </a:pPr>
            <a:r>
              <a:rPr lang="en-US" sz="1800" dirty="0">
                <a:solidFill>
                  <a:srgbClr val="141414"/>
                </a:solidFill>
              </a:rPr>
              <a:t>Show staff entering data what each code means.</a:t>
            </a:r>
            <a:endParaRPr lang="en-US" sz="18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08 FIND YOUR DATA</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A PRESENCE™ prompt for your building</a:t>
            </a:r>
            <a:endParaRPr lang="en-US" sz="3200" dirty="0"/>
          </a:p>
        </p:txBody>
      </p:sp>
      <p:sp>
        <p:nvSpPr>
          <p:cNvPr id="5" name="Shape 3"/>
          <p:cNvSpPr/>
          <p:nvPr/>
        </p:nvSpPr>
        <p:spPr>
          <a:xfrm>
            <a:off x="795528" y="1737360"/>
            <a:ext cx="868680" cy="868680"/>
          </a:xfrm>
          <a:prstGeom prst="ellipse">
            <a:avLst/>
          </a:prstGeom>
          <a:solidFill>
            <a:srgbClr val="E1251B"/>
          </a:solidFill>
          <a:ln w="12700">
            <a:solidFill>
              <a:srgbClr val="E1251B"/>
            </a:solidFill>
            <a:prstDash val="solid"/>
          </a:ln>
        </p:spPr>
      </p:sp>
      <p:sp>
        <p:nvSpPr>
          <p:cNvPr id="6" name="Text 4"/>
          <p:cNvSpPr txBox="1"/>
          <p:nvPr/>
        </p:nvSpPr>
        <p:spPr>
          <a:xfrm>
            <a:off x="795528"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P</a:t>
            </a:r>
            <a:endParaRPr lang="en-US" sz="2800" dirty="0"/>
          </a:p>
        </p:txBody>
      </p:sp>
      <p:sp>
        <p:nvSpPr>
          <p:cNvPr id="7" name="Text 5"/>
          <p:cNvSpPr txBox="1"/>
          <p:nvPr/>
        </p:nvSpPr>
        <p:spPr>
          <a:xfrm>
            <a:off x="548640"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Problem definition</a:t>
            </a:r>
            <a:endParaRPr lang="en-US" sz="1000" dirty="0"/>
          </a:p>
        </p:txBody>
      </p:sp>
      <p:sp>
        <p:nvSpPr>
          <p:cNvPr id="8" name="Shape 6"/>
          <p:cNvSpPr/>
          <p:nvPr/>
        </p:nvSpPr>
        <p:spPr>
          <a:xfrm>
            <a:off x="2194560" y="1737360"/>
            <a:ext cx="868680" cy="868680"/>
          </a:xfrm>
          <a:prstGeom prst="ellipse">
            <a:avLst/>
          </a:prstGeom>
          <a:solidFill>
            <a:srgbClr val="F2F4F8"/>
          </a:solidFill>
          <a:ln w="12700">
            <a:solidFill>
              <a:srgbClr val="D9DEE8"/>
            </a:solidFill>
            <a:prstDash val="solid"/>
          </a:ln>
        </p:spPr>
      </p:sp>
      <p:sp>
        <p:nvSpPr>
          <p:cNvPr id="9" name="Text 7"/>
          <p:cNvSpPr txBox="1"/>
          <p:nvPr/>
        </p:nvSpPr>
        <p:spPr>
          <a:xfrm>
            <a:off x="219456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R</a:t>
            </a:r>
            <a:endParaRPr lang="en-US" sz="2800" dirty="0"/>
          </a:p>
        </p:txBody>
      </p:sp>
      <p:sp>
        <p:nvSpPr>
          <p:cNvPr id="10" name="Text 8"/>
          <p:cNvSpPr txBox="1"/>
          <p:nvPr/>
        </p:nvSpPr>
        <p:spPr>
          <a:xfrm>
            <a:off x="194767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Research evidence</a:t>
            </a:r>
            <a:endParaRPr lang="en-US" sz="1000" dirty="0"/>
          </a:p>
        </p:txBody>
      </p:sp>
      <p:sp>
        <p:nvSpPr>
          <p:cNvPr id="11" name="Shape 9"/>
          <p:cNvSpPr/>
          <p:nvPr/>
        </p:nvSpPr>
        <p:spPr>
          <a:xfrm>
            <a:off x="3593592" y="1737360"/>
            <a:ext cx="868680" cy="868680"/>
          </a:xfrm>
          <a:prstGeom prst="ellipse">
            <a:avLst/>
          </a:prstGeom>
          <a:solidFill>
            <a:srgbClr val="F2F4F8"/>
          </a:solidFill>
          <a:ln w="12700">
            <a:solidFill>
              <a:srgbClr val="D9DEE8"/>
            </a:solidFill>
            <a:prstDash val="solid"/>
          </a:ln>
        </p:spPr>
      </p:sp>
      <p:sp>
        <p:nvSpPr>
          <p:cNvPr id="12" name="Text 10"/>
          <p:cNvSpPr txBox="1"/>
          <p:nvPr/>
        </p:nvSpPr>
        <p:spPr>
          <a:xfrm>
            <a:off x="359359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3" name="Text 11"/>
          <p:cNvSpPr txBox="1"/>
          <p:nvPr/>
        </p:nvSpPr>
        <p:spPr>
          <a:xfrm>
            <a:off x="334670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Environmental context</a:t>
            </a:r>
            <a:endParaRPr lang="en-US" sz="1000" dirty="0"/>
          </a:p>
        </p:txBody>
      </p:sp>
      <p:sp>
        <p:nvSpPr>
          <p:cNvPr id="14" name="Shape 12"/>
          <p:cNvSpPr/>
          <p:nvPr/>
        </p:nvSpPr>
        <p:spPr>
          <a:xfrm>
            <a:off x="4992624" y="1737360"/>
            <a:ext cx="868680" cy="868680"/>
          </a:xfrm>
          <a:prstGeom prst="ellipse">
            <a:avLst/>
          </a:prstGeom>
          <a:solidFill>
            <a:srgbClr val="E1251B"/>
          </a:solidFill>
          <a:ln w="12700">
            <a:solidFill>
              <a:srgbClr val="E1251B"/>
            </a:solidFill>
            <a:prstDash val="solid"/>
          </a:ln>
        </p:spPr>
      </p:sp>
      <p:sp>
        <p:nvSpPr>
          <p:cNvPr id="15" name="Text 13"/>
          <p:cNvSpPr txBox="1"/>
          <p:nvPr/>
        </p:nvSpPr>
        <p:spPr>
          <a:xfrm>
            <a:off x="4992624" y="1737360"/>
            <a:ext cx="868680" cy="868680"/>
          </a:xfrm>
          <a:prstGeom prst="rect">
            <a:avLst/>
          </a:prstGeom>
          <a:noFill/>
          <a:ln/>
        </p:spPr>
        <p:txBody>
          <a:bodyPr wrap="square" lIns="0" tIns="0" rIns="0" bIns="0" rtlCol="0" anchor="ctr"/>
          <a:lstStyle/>
          <a:p>
            <a:pPr algn="ctr" indent="0" marL="0">
              <a:buNone/>
            </a:pPr>
            <a:r>
              <a:rPr lang="en-US" sz="2800" b="1" dirty="0">
                <a:solidFill>
                  <a:srgbClr val="FFFFFF"/>
                </a:solidFill>
                <a:latin typeface="Cambria" pitchFamily="34" charset="0"/>
                <a:ea typeface="Cambria" pitchFamily="34" charset="-122"/>
                <a:cs typeface="Cambria" pitchFamily="34" charset="-120"/>
              </a:rPr>
              <a:t>S</a:t>
            </a:r>
            <a:endParaRPr lang="en-US" sz="2800" dirty="0"/>
          </a:p>
        </p:txBody>
      </p:sp>
      <p:sp>
        <p:nvSpPr>
          <p:cNvPr id="16" name="Text 14"/>
          <p:cNvSpPr txBox="1"/>
          <p:nvPr/>
        </p:nvSpPr>
        <p:spPr>
          <a:xfrm>
            <a:off x="4745736" y="2651760"/>
            <a:ext cx="1371600" cy="640080"/>
          </a:xfrm>
          <a:prstGeom prst="rect">
            <a:avLst/>
          </a:prstGeom>
          <a:noFill/>
          <a:ln/>
        </p:spPr>
        <p:txBody>
          <a:bodyPr wrap="square" lIns="0" tIns="0" rIns="0" bIns="0" rtlCol="0" anchor="t"/>
          <a:lstStyle/>
          <a:p>
            <a:pPr algn="ctr" indent="0" marL="0">
              <a:buNone/>
            </a:pPr>
            <a:r>
              <a:rPr lang="en-US" sz="1000" b="1" dirty="0">
                <a:solidFill>
                  <a:srgbClr val="0D2240"/>
                </a:solidFill>
              </a:rPr>
              <a:t>Statistical analysis</a:t>
            </a:r>
            <a:endParaRPr lang="en-US" sz="1000" dirty="0"/>
          </a:p>
        </p:txBody>
      </p:sp>
      <p:sp>
        <p:nvSpPr>
          <p:cNvPr id="17" name="Shape 15"/>
          <p:cNvSpPr/>
          <p:nvPr/>
        </p:nvSpPr>
        <p:spPr>
          <a:xfrm>
            <a:off x="6391656" y="1737360"/>
            <a:ext cx="868680" cy="868680"/>
          </a:xfrm>
          <a:prstGeom prst="ellipse">
            <a:avLst/>
          </a:prstGeom>
          <a:solidFill>
            <a:srgbClr val="F2F4F8"/>
          </a:solidFill>
          <a:ln w="12700">
            <a:solidFill>
              <a:srgbClr val="D9DEE8"/>
            </a:solidFill>
            <a:prstDash val="solid"/>
          </a:ln>
        </p:spPr>
      </p:sp>
      <p:sp>
        <p:nvSpPr>
          <p:cNvPr id="18" name="Text 16"/>
          <p:cNvSpPr txBox="1"/>
          <p:nvPr/>
        </p:nvSpPr>
        <p:spPr>
          <a:xfrm>
            <a:off x="6391656"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19" name="Text 17"/>
          <p:cNvSpPr txBox="1"/>
          <p:nvPr/>
        </p:nvSpPr>
        <p:spPr>
          <a:xfrm>
            <a:off x="6144768"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Equity assessment</a:t>
            </a:r>
            <a:endParaRPr lang="en-US" sz="1000" dirty="0"/>
          </a:p>
        </p:txBody>
      </p:sp>
      <p:sp>
        <p:nvSpPr>
          <p:cNvPr id="20" name="Shape 18"/>
          <p:cNvSpPr/>
          <p:nvPr/>
        </p:nvSpPr>
        <p:spPr>
          <a:xfrm>
            <a:off x="7790688" y="1737360"/>
            <a:ext cx="868680" cy="868680"/>
          </a:xfrm>
          <a:prstGeom prst="ellipse">
            <a:avLst/>
          </a:prstGeom>
          <a:solidFill>
            <a:srgbClr val="F2F4F8"/>
          </a:solidFill>
          <a:ln w="12700">
            <a:solidFill>
              <a:srgbClr val="D9DEE8"/>
            </a:solidFill>
            <a:prstDash val="solid"/>
          </a:ln>
        </p:spPr>
      </p:sp>
      <p:sp>
        <p:nvSpPr>
          <p:cNvPr id="21" name="Text 19"/>
          <p:cNvSpPr txBox="1"/>
          <p:nvPr/>
        </p:nvSpPr>
        <p:spPr>
          <a:xfrm>
            <a:off x="7790688"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N</a:t>
            </a:r>
            <a:endParaRPr lang="en-US" sz="2800" dirty="0"/>
          </a:p>
        </p:txBody>
      </p:sp>
      <p:sp>
        <p:nvSpPr>
          <p:cNvPr id="22" name="Text 20"/>
          <p:cNvSpPr txBox="1"/>
          <p:nvPr/>
        </p:nvSpPr>
        <p:spPr>
          <a:xfrm>
            <a:off x="7543800"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Network and partnership</a:t>
            </a:r>
            <a:endParaRPr lang="en-US" sz="1000" dirty="0"/>
          </a:p>
        </p:txBody>
      </p:sp>
      <p:sp>
        <p:nvSpPr>
          <p:cNvPr id="23" name="Shape 21"/>
          <p:cNvSpPr/>
          <p:nvPr/>
        </p:nvSpPr>
        <p:spPr>
          <a:xfrm>
            <a:off x="9189720" y="1737360"/>
            <a:ext cx="868680" cy="868680"/>
          </a:xfrm>
          <a:prstGeom prst="ellipse">
            <a:avLst/>
          </a:prstGeom>
          <a:solidFill>
            <a:srgbClr val="F2F4F8"/>
          </a:solidFill>
          <a:ln w="12700">
            <a:solidFill>
              <a:srgbClr val="D9DEE8"/>
            </a:solidFill>
            <a:prstDash val="solid"/>
          </a:ln>
        </p:spPr>
      </p:sp>
      <p:sp>
        <p:nvSpPr>
          <p:cNvPr id="24" name="Text 22"/>
          <p:cNvSpPr txBox="1"/>
          <p:nvPr/>
        </p:nvSpPr>
        <p:spPr>
          <a:xfrm>
            <a:off x="9189720"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C</a:t>
            </a:r>
            <a:endParaRPr lang="en-US" sz="2800" dirty="0"/>
          </a:p>
        </p:txBody>
      </p:sp>
      <p:sp>
        <p:nvSpPr>
          <p:cNvPr id="25" name="Text 23"/>
          <p:cNvSpPr txBox="1"/>
          <p:nvPr/>
        </p:nvSpPr>
        <p:spPr>
          <a:xfrm>
            <a:off x="8942832"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Compliance and legal</a:t>
            </a:r>
            <a:endParaRPr lang="en-US" sz="1000" dirty="0"/>
          </a:p>
        </p:txBody>
      </p:sp>
      <p:sp>
        <p:nvSpPr>
          <p:cNvPr id="26" name="Shape 24"/>
          <p:cNvSpPr/>
          <p:nvPr/>
        </p:nvSpPr>
        <p:spPr>
          <a:xfrm>
            <a:off x="10588752" y="1737360"/>
            <a:ext cx="868680" cy="868680"/>
          </a:xfrm>
          <a:prstGeom prst="ellipse">
            <a:avLst/>
          </a:prstGeom>
          <a:solidFill>
            <a:srgbClr val="F2F4F8"/>
          </a:solidFill>
          <a:ln w="12700">
            <a:solidFill>
              <a:srgbClr val="D9DEE8"/>
            </a:solidFill>
            <a:prstDash val="solid"/>
          </a:ln>
        </p:spPr>
      </p:sp>
      <p:sp>
        <p:nvSpPr>
          <p:cNvPr id="27" name="Text 25"/>
          <p:cNvSpPr txBox="1"/>
          <p:nvPr/>
        </p:nvSpPr>
        <p:spPr>
          <a:xfrm>
            <a:off x="10588752" y="1737360"/>
            <a:ext cx="868680" cy="868680"/>
          </a:xfrm>
          <a:prstGeom prst="rect">
            <a:avLst/>
          </a:prstGeom>
          <a:noFill/>
          <a:ln/>
        </p:spPr>
        <p:txBody>
          <a:bodyPr wrap="square" lIns="0" tIns="0" rIns="0" bIns="0" rtlCol="0" anchor="ctr"/>
          <a:lstStyle/>
          <a:p>
            <a:pPr algn="ctr" indent="0" marL="0">
              <a:buNone/>
            </a:pPr>
            <a:r>
              <a:rPr lang="en-US" sz="2800" b="1" dirty="0">
                <a:solidFill>
                  <a:srgbClr val="5B6577"/>
                </a:solidFill>
                <a:latin typeface="Cambria" pitchFamily="34" charset="0"/>
                <a:ea typeface="Cambria" pitchFamily="34" charset="-122"/>
                <a:cs typeface="Cambria" pitchFamily="34" charset="-120"/>
              </a:rPr>
              <a:t>E</a:t>
            </a:r>
            <a:endParaRPr lang="en-US" sz="2800" dirty="0"/>
          </a:p>
        </p:txBody>
      </p:sp>
      <p:sp>
        <p:nvSpPr>
          <p:cNvPr id="28" name="Text 26"/>
          <p:cNvSpPr txBox="1"/>
          <p:nvPr/>
        </p:nvSpPr>
        <p:spPr>
          <a:xfrm>
            <a:off x="10341864" y="2651760"/>
            <a:ext cx="1371600" cy="640080"/>
          </a:xfrm>
          <a:prstGeom prst="rect">
            <a:avLst/>
          </a:prstGeom>
          <a:noFill/>
          <a:ln/>
        </p:spPr>
        <p:txBody>
          <a:bodyPr wrap="square" lIns="0" tIns="0" rIns="0" bIns="0" rtlCol="0" anchor="t"/>
          <a:lstStyle/>
          <a:p>
            <a:pPr algn="ctr" indent="0" marL="0">
              <a:buNone/>
            </a:pPr>
            <a:r>
              <a:rPr lang="en-US" sz="1000" dirty="0">
                <a:solidFill>
                  <a:srgbClr val="5B6577"/>
                </a:solidFill>
              </a:rPr>
              <a:t>Evidence-based recommendations</a:t>
            </a:r>
            <a:endParaRPr lang="en-US" sz="1000" dirty="0"/>
          </a:p>
        </p:txBody>
      </p:sp>
      <p:sp>
        <p:nvSpPr>
          <p:cNvPr id="29" name="Data prompt"/>
          <p:cNvSpPr/>
          <p:nvPr/>
        </p:nvSpPr>
        <p:spPr>
          <a:xfrm>
            <a:off x="548640" y="3520440"/>
            <a:ext cx="7863840" cy="2423160"/>
          </a:xfrm>
          <a:prstGeom prst="roundRect">
            <a:avLst>
              <a:gd name="adj" fmla="val 5660"/>
            </a:avLst>
          </a:prstGeom>
          <a:solidFill>
            <a:srgbClr val="0D2240"/>
          </a:solidFill>
          <a:ln w="12700">
            <a:solidFill>
              <a:srgbClr val="0D2240"/>
            </a:solidFill>
            <a:prstDash val="solid"/>
          </a:ln>
        </p:spPr>
      </p:sp>
      <p:sp>
        <p:nvSpPr>
          <p:cNvPr id="30" name="Text 28"/>
          <p:cNvSpPr txBox="1"/>
          <p:nvPr/>
        </p:nvSpPr>
        <p:spPr>
          <a:xfrm>
            <a:off x="868680" y="3703320"/>
            <a:ext cx="3657600" cy="320040"/>
          </a:xfrm>
          <a:prstGeom prst="rect">
            <a:avLst/>
          </a:prstGeom>
          <a:noFill/>
          <a:ln/>
        </p:spPr>
        <p:txBody>
          <a:bodyPr wrap="square" lIns="0" tIns="0" rIns="0" bIns="0" rtlCol="0" anchor="ctr"/>
          <a:lstStyle/>
          <a:p>
            <a:pPr indent="0" marL="0">
              <a:buNone/>
            </a:pPr>
            <a:r>
              <a:rPr lang="en-US" sz="1100" b="1" spc="200" kern="0" dirty="0">
                <a:solidFill>
                  <a:srgbClr val="F4A91D"/>
                </a:solidFill>
              </a:rPr>
              <a:t>YOUR PROMPT</a:t>
            </a:r>
            <a:endParaRPr lang="en-US" sz="1100" dirty="0"/>
          </a:p>
        </p:txBody>
      </p:sp>
      <p:sp>
        <p:nvSpPr>
          <p:cNvPr id="31" name="Text 29"/>
          <p:cNvSpPr txBox="1"/>
          <p:nvPr/>
        </p:nvSpPr>
        <p:spPr>
          <a:xfrm>
            <a:off x="868680" y="4069080"/>
            <a:ext cx="7223760" cy="1737360"/>
          </a:xfrm>
          <a:prstGeom prst="rect">
            <a:avLst/>
          </a:prstGeom>
          <a:noFill/>
          <a:ln/>
        </p:spPr>
        <p:txBody>
          <a:bodyPr wrap="square" lIns="0" tIns="0" rIns="0" bIns="0" rtlCol="0" anchor="t"/>
          <a:lstStyle/>
          <a:p>
            <a:pPr indent="0" marL="0">
              <a:buNone/>
            </a:pPr>
            <a:r>
              <a:rPr lang="en-US" sz="1900" dirty="0">
                <a:solidFill>
                  <a:srgbClr val="FFFFFF"/>
                </a:solidFill>
              </a:rPr>
              <a:t>Export one semester of codes. What share is 'unexcused' with no reason recorded? That is your misclassification risk.</a:t>
            </a:r>
            <a:endParaRPr lang="en-US" sz="1900" dirty="0"/>
          </a:p>
        </p:txBody>
      </p:sp>
      <p:pic>
        <p:nvPicPr>
          <p:cNvPr id="32" name="Image 0" descr="Original Seat Series illustration">    </p:cNvPr>
          <p:cNvPicPr>
            <a:picLocks noChangeAspect="1"/>
          </p:cNvPicPr>
          <p:nvPr/>
        </p:nvPicPr>
        <p:blipFill>
          <a:blip r:embed="rId1"/>
          <a:stretch>
            <a:fillRect/>
          </a:stretch>
        </p:blipFill>
        <p:spPr>
          <a:xfrm>
            <a:off x="8778240" y="3429000"/>
            <a:ext cx="2606040" cy="2606040"/>
          </a:xfrm>
          <a:prstGeom prst="rect">
            <a:avLst/>
          </a:prstGeom>
        </p:spPr>
      </p:pic>
      <p:pic>
        <p:nvPicPr>
          <p:cNvPr id="33" name="Image 1" descr="Attendance USA logo">    </p:cNvPr>
          <p:cNvPicPr>
            <a:picLocks noChangeAspect="1"/>
          </p:cNvPicPr>
          <p:nvPr/>
        </p:nvPicPr>
        <p:blipFill>
          <a:blip r:embed="rId2"/>
          <a:stretch>
            <a:fillRect/>
          </a:stretch>
        </p:blipFill>
        <p:spPr>
          <a:xfrm>
            <a:off x="457200" y="6254496"/>
            <a:ext cx="989113" cy="457200"/>
          </a:xfrm>
          <a:prstGeom prst="rect">
            <a:avLst/>
          </a:prstGeom>
        </p:spPr>
      </p:pic>
      <p:sp>
        <p:nvSpPr>
          <p:cNvPr id="34" name="Text 30"/>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3"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35" name="Image 2" descr="QR code: join the 1,000 Seats campaign">
            <a:hlinkClick r:id="rId5" tooltip=""/>
          </p:cNvPr>
          <p:cNvPicPr>
            <a:picLocks noChangeAspect="1"/>
          </p:cNvPicPr>
          <p:nvPr/>
        </p:nvPicPr>
        <p:blipFill>
          <a:blip r:embed="rId4"/>
          <a:stretch>
            <a:fillRect/>
          </a:stretch>
        </p:blipFill>
        <p:spPr>
          <a:xfrm>
            <a:off x="11274552" y="6199632"/>
            <a:ext cx="548640" cy="548640"/>
          </a:xfrm>
          <a:prstGeom prst="rect">
            <a:avLst/>
          </a:prstGeom>
        </p:spPr>
      </p:pic>
      <p:sp>
        <p:nvSpPr>
          <p:cNvPr id="36" name="Text 31"/>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2F4F8"/>
        </a:solidFill>
      </p:bgPr>
    </p:bg>
    <p:spTree>
      <p:nvGrpSpPr>
        <p:cNvPr id="1" name=""/>
        <p:cNvGrpSpPr/>
        <p:nvPr/>
      </p:nvGrpSpPr>
      <p:grpSpPr>
        <a:xfrm>
          <a:off x="0" y="0"/>
          <a:ext cx="0" cy="0"/>
          <a:chOff x="0" y="0"/>
          <a:chExt cx="0" cy="0"/>
        </a:xfrm>
      </p:grpSpPr>
      <p:sp>
        <p:nvSpPr>
          <p:cNvPr id="2" name="Text 0"/>
          <p:cNvSpPr txBox="1"/>
          <p:nvPr/>
        </p:nvSpPr>
        <p:spPr>
          <a:xfrm>
            <a:off x="548640" y="320040"/>
            <a:ext cx="6400800" cy="274320"/>
          </a:xfrm>
          <a:prstGeom prst="rect">
            <a:avLst/>
          </a:prstGeom>
          <a:noFill/>
          <a:ln/>
        </p:spPr>
        <p:txBody>
          <a:bodyPr wrap="square" lIns="0" tIns="0" rIns="0" bIns="0" rtlCol="0" anchor="ctr"/>
          <a:lstStyle/>
          <a:p>
            <a:pPr indent="0" marL="0">
              <a:buNone/>
            </a:pPr>
            <a:r>
              <a:rPr lang="en-US" sz="1100" b="1" spc="200" kern="0" dirty="0">
                <a:solidFill>
                  <a:srgbClr val="E1251B"/>
                </a:solidFill>
              </a:rPr>
              <a:t>SEAT 26  ·  09 AVOID AND MEASURE</a:t>
            </a:r>
            <a:endParaRPr lang="en-US" sz="1100" dirty="0"/>
          </a:p>
        </p:txBody>
      </p:sp>
      <p:sp>
        <p:nvSpPr>
          <p:cNvPr id="3" name="Text 1"/>
          <p:cNvSpPr txBox="1"/>
          <p:nvPr/>
        </p:nvSpPr>
        <p:spPr>
          <a:xfrm>
            <a:off x="6583680" y="320040"/>
            <a:ext cx="5056632" cy="274320"/>
          </a:xfrm>
          <a:prstGeom prst="rect">
            <a:avLst/>
          </a:prstGeom>
          <a:noFill/>
          <a:ln/>
        </p:spPr>
        <p:txBody>
          <a:bodyPr wrap="square" lIns="0" tIns="0" rIns="0" bIns="0" rtlCol="0" anchor="ctr"/>
          <a:lstStyle/>
          <a:p>
            <a:pPr algn="r" indent="0" marL="0">
              <a:buNone/>
            </a:pPr>
            <a:r>
              <a:rPr lang="en-US" sz="1000" spc="100" kern="0" dirty="0">
                <a:solidFill>
                  <a:srgbClr val="5B6577"/>
                </a:solidFill>
              </a:rPr>
              <a:t>TECHNOLOGY AND DATA TEAMS  ·  K-12</a:t>
            </a:r>
            <a:endParaRPr lang="en-US" sz="1000" dirty="0"/>
          </a:p>
        </p:txBody>
      </p:sp>
      <p:sp>
        <p:nvSpPr>
          <p:cNvPr id="4" name="Text 2"/>
          <p:cNvSpPr txBox="1"/>
          <p:nvPr/>
        </p:nvSpPr>
        <p:spPr>
          <a:xfrm>
            <a:off x="548640" y="640080"/>
            <a:ext cx="11064240" cy="822960"/>
          </a:xfrm>
          <a:prstGeom prst="rect">
            <a:avLst/>
          </a:prstGeom>
          <a:noFill/>
          <a:ln/>
        </p:spPr>
        <p:txBody>
          <a:bodyPr wrap="square" lIns="0" tIns="0" rIns="0" bIns="0" rtlCol="0" anchor="ctr"/>
          <a:lstStyle/>
          <a:p>
            <a:pPr indent="0" marL="0">
              <a:buNone/>
            </a:pPr>
            <a:r>
              <a:rPr lang="en-US" sz="3200" b="1" dirty="0">
                <a:solidFill>
                  <a:srgbClr val="0D2240"/>
                </a:solidFill>
                <a:latin typeface="Cambria" pitchFamily="34" charset="0"/>
                <a:ea typeface="Cambria" pitchFamily="34" charset="-122"/>
                <a:cs typeface="Cambria" pitchFamily="34" charset="-120"/>
              </a:rPr>
              <a:t>Common missteps, and how you will know it works</a:t>
            </a:r>
            <a:endParaRPr lang="en-US" sz="3200" dirty="0"/>
          </a:p>
        </p:txBody>
      </p:sp>
      <p:sp>
        <p:nvSpPr>
          <p:cNvPr id="5" name="Misstep 1"/>
          <p:cNvSpPr/>
          <p:nvPr/>
        </p:nvSpPr>
        <p:spPr>
          <a:xfrm>
            <a:off x="548640" y="1783080"/>
            <a:ext cx="6583680" cy="1188720"/>
          </a:xfrm>
          <a:prstGeom prst="roundRect">
            <a:avLst>
              <a:gd name="adj" fmla="val 9231"/>
            </a:avLst>
          </a:prstGeom>
          <a:solidFill>
            <a:srgbClr val="FFFFFF"/>
          </a:solidFill>
          <a:ln w="12700">
            <a:solidFill>
              <a:srgbClr val="D9DEE8"/>
            </a:solidFill>
            <a:prstDash val="solid"/>
          </a:ln>
        </p:spPr>
      </p:sp>
      <p:sp>
        <p:nvSpPr>
          <p:cNvPr id="6" name="Shape 4"/>
          <p:cNvSpPr/>
          <p:nvPr/>
        </p:nvSpPr>
        <p:spPr>
          <a:xfrm>
            <a:off x="777240" y="2057400"/>
            <a:ext cx="640080" cy="640080"/>
          </a:xfrm>
          <a:prstGeom prst="ellipse">
            <a:avLst/>
          </a:prstGeom>
          <a:solidFill>
            <a:srgbClr val="E1251B"/>
          </a:solidFill>
          <a:ln w="12700">
            <a:solidFill>
              <a:srgbClr val="E1251B"/>
            </a:solidFill>
            <a:prstDash val="solid"/>
          </a:ln>
        </p:spPr>
      </p:sp>
      <p:sp>
        <p:nvSpPr>
          <p:cNvPr id="7" name="Text 5"/>
          <p:cNvSpPr txBox="1"/>
          <p:nvPr/>
        </p:nvSpPr>
        <p:spPr>
          <a:xfrm>
            <a:off x="777240" y="20574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8" name="Text 6"/>
          <p:cNvSpPr txBox="1"/>
          <p:nvPr/>
        </p:nvSpPr>
        <p:spPr>
          <a:xfrm>
            <a:off x="1645920" y="18745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Letting the default code decide the category</a:t>
            </a:r>
            <a:endParaRPr lang="en-US" sz="1700" dirty="0"/>
          </a:p>
        </p:txBody>
      </p:sp>
      <p:sp>
        <p:nvSpPr>
          <p:cNvPr id="9" name="Misstep 2"/>
          <p:cNvSpPr/>
          <p:nvPr/>
        </p:nvSpPr>
        <p:spPr>
          <a:xfrm>
            <a:off x="548640" y="3154680"/>
            <a:ext cx="6583680" cy="1188720"/>
          </a:xfrm>
          <a:prstGeom prst="roundRect">
            <a:avLst>
              <a:gd name="adj" fmla="val 9231"/>
            </a:avLst>
          </a:prstGeom>
          <a:solidFill>
            <a:srgbClr val="FFFFFF"/>
          </a:solidFill>
          <a:ln w="12700">
            <a:solidFill>
              <a:srgbClr val="D9DEE8"/>
            </a:solidFill>
            <a:prstDash val="solid"/>
          </a:ln>
        </p:spPr>
      </p:sp>
      <p:sp>
        <p:nvSpPr>
          <p:cNvPr id="10" name="Shape 8"/>
          <p:cNvSpPr/>
          <p:nvPr/>
        </p:nvSpPr>
        <p:spPr>
          <a:xfrm>
            <a:off x="777240" y="3429000"/>
            <a:ext cx="640080" cy="640080"/>
          </a:xfrm>
          <a:prstGeom prst="ellipse">
            <a:avLst/>
          </a:prstGeom>
          <a:solidFill>
            <a:srgbClr val="E1251B"/>
          </a:solidFill>
          <a:ln w="12700">
            <a:solidFill>
              <a:srgbClr val="E1251B"/>
            </a:solidFill>
            <a:prstDash val="solid"/>
          </a:ln>
        </p:spPr>
      </p:sp>
      <p:sp>
        <p:nvSpPr>
          <p:cNvPr id="11" name="Text 9"/>
          <p:cNvSpPr txBox="1"/>
          <p:nvPr/>
        </p:nvSpPr>
        <p:spPr>
          <a:xfrm>
            <a:off x="777240" y="34290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2" name="Text 10"/>
          <p:cNvSpPr txBox="1"/>
          <p:nvPr/>
        </p:nvSpPr>
        <p:spPr>
          <a:xfrm>
            <a:off x="1645920" y="32461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Adding codes without training staff</a:t>
            </a:r>
            <a:endParaRPr lang="en-US" sz="1700" dirty="0"/>
          </a:p>
        </p:txBody>
      </p:sp>
      <p:sp>
        <p:nvSpPr>
          <p:cNvPr id="13" name="Misstep 3"/>
          <p:cNvSpPr/>
          <p:nvPr/>
        </p:nvSpPr>
        <p:spPr>
          <a:xfrm>
            <a:off x="548640" y="4526280"/>
            <a:ext cx="6583680" cy="1188720"/>
          </a:xfrm>
          <a:prstGeom prst="roundRect">
            <a:avLst>
              <a:gd name="adj" fmla="val 9231"/>
            </a:avLst>
          </a:prstGeom>
          <a:solidFill>
            <a:srgbClr val="FFFFFF"/>
          </a:solidFill>
          <a:ln w="12700">
            <a:solidFill>
              <a:srgbClr val="D9DEE8"/>
            </a:solidFill>
            <a:prstDash val="solid"/>
          </a:ln>
        </p:spPr>
      </p:sp>
      <p:sp>
        <p:nvSpPr>
          <p:cNvPr id="14" name="Shape 12"/>
          <p:cNvSpPr/>
          <p:nvPr/>
        </p:nvSpPr>
        <p:spPr>
          <a:xfrm>
            <a:off x="777240" y="4800600"/>
            <a:ext cx="640080" cy="640080"/>
          </a:xfrm>
          <a:prstGeom prst="ellipse">
            <a:avLst/>
          </a:prstGeom>
          <a:solidFill>
            <a:srgbClr val="E1251B"/>
          </a:solidFill>
          <a:ln w="12700">
            <a:solidFill>
              <a:srgbClr val="E1251B"/>
            </a:solidFill>
            <a:prstDash val="solid"/>
          </a:ln>
        </p:spPr>
      </p:sp>
      <p:sp>
        <p:nvSpPr>
          <p:cNvPr id="15" name="Text 13"/>
          <p:cNvSpPr txBox="1"/>
          <p:nvPr/>
        </p:nvSpPr>
        <p:spPr>
          <a:xfrm>
            <a:off x="777240" y="4800600"/>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rPr>
              <a:t>✕</a:t>
            </a:r>
            <a:endParaRPr lang="en-US" sz="2000" dirty="0"/>
          </a:p>
        </p:txBody>
      </p:sp>
      <p:sp>
        <p:nvSpPr>
          <p:cNvPr id="16" name="Text 14"/>
          <p:cNvSpPr txBox="1"/>
          <p:nvPr/>
        </p:nvSpPr>
        <p:spPr>
          <a:xfrm>
            <a:off x="1645920" y="4617720"/>
            <a:ext cx="5303520" cy="1005840"/>
          </a:xfrm>
          <a:prstGeom prst="rect">
            <a:avLst/>
          </a:prstGeom>
          <a:noFill/>
          <a:ln/>
        </p:spPr>
        <p:txBody>
          <a:bodyPr wrap="square" lIns="0" tIns="0" rIns="0" bIns="0" rtlCol="0" anchor="ctr"/>
          <a:lstStyle/>
          <a:p>
            <a:pPr indent="0" marL="0">
              <a:buNone/>
            </a:pPr>
            <a:r>
              <a:rPr lang="en-US" sz="1700" dirty="0">
                <a:solidFill>
                  <a:srgbClr val="141414"/>
                </a:solidFill>
              </a:rPr>
              <a:t>Recording sensitive health details in open fields</a:t>
            </a:r>
            <a:endParaRPr lang="en-US" sz="1700" dirty="0"/>
          </a:p>
        </p:txBody>
      </p:sp>
      <p:sp>
        <p:nvSpPr>
          <p:cNvPr id="17" name="LEADING INDICATOR"/>
          <p:cNvSpPr/>
          <p:nvPr/>
        </p:nvSpPr>
        <p:spPr>
          <a:xfrm>
            <a:off x="7406640" y="1783080"/>
            <a:ext cx="4206240" cy="1892808"/>
          </a:xfrm>
          <a:prstGeom prst="roundRect">
            <a:avLst>
              <a:gd name="adj" fmla="val 7246"/>
            </a:avLst>
          </a:prstGeom>
          <a:solidFill>
            <a:srgbClr val="0D2240"/>
          </a:solidFill>
          <a:ln w="12700">
            <a:solidFill>
              <a:srgbClr val="0D2240"/>
            </a:solidFill>
            <a:prstDash val="solid"/>
          </a:ln>
        </p:spPr>
      </p:sp>
      <p:sp>
        <p:nvSpPr>
          <p:cNvPr id="18" name="Text 16"/>
          <p:cNvSpPr txBox="1"/>
          <p:nvPr/>
        </p:nvSpPr>
        <p:spPr>
          <a:xfrm>
            <a:off x="7680960" y="1965960"/>
            <a:ext cx="3749040" cy="320040"/>
          </a:xfrm>
          <a:prstGeom prst="rect">
            <a:avLst/>
          </a:prstGeom>
          <a:noFill/>
          <a:ln/>
        </p:spPr>
        <p:txBody>
          <a:bodyPr wrap="square" lIns="0" tIns="0" rIns="0" bIns="0" rtlCol="0" anchor="ctr"/>
          <a:lstStyle/>
          <a:p>
            <a:pPr indent="0" marL="0">
              <a:buNone/>
            </a:pPr>
            <a:r>
              <a:rPr lang="en-US" sz="1000" b="1" spc="100" kern="0" dirty="0">
                <a:solidFill>
                  <a:srgbClr val="78AAE6"/>
                </a:solidFill>
              </a:rPr>
              <a:t>LEADING INDICATOR  ·  Moves first</a:t>
            </a:r>
            <a:endParaRPr lang="en-US" sz="1000" dirty="0"/>
          </a:p>
        </p:txBody>
      </p:sp>
      <p:sp>
        <p:nvSpPr>
          <p:cNvPr id="19" name="Text 17"/>
          <p:cNvSpPr txBox="1"/>
          <p:nvPr/>
        </p:nvSpPr>
        <p:spPr>
          <a:xfrm>
            <a:off x="7680960" y="2331720"/>
            <a:ext cx="3749040" cy="1188720"/>
          </a:xfrm>
          <a:prstGeom prst="rect">
            <a:avLst/>
          </a:prstGeom>
          <a:noFill/>
          <a:ln/>
        </p:spPr>
        <p:txBody>
          <a:bodyPr wrap="square" lIns="0" tIns="0" rIns="0" bIns="0" rtlCol="0" anchor="t"/>
          <a:lstStyle/>
          <a:p>
            <a:pPr indent="0" marL="0">
              <a:buNone/>
            </a:pPr>
            <a:r>
              <a:rPr lang="en-US" sz="2000" b="1" dirty="0">
                <a:solidFill>
                  <a:srgbClr val="FFFFFF"/>
                </a:solidFill>
                <a:latin typeface="Cambria" pitchFamily="34" charset="0"/>
                <a:ea typeface="Cambria" pitchFamily="34" charset="-122"/>
                <a:cs typeface="Cambria" pitchFamily="34" charset="-120"/>
              </a:rPr>
              <a:t>Absences with a recorded reason</a:t>
            </a:r>
            <a:endParaRPr lang="en-US" sz="2000" dirty="0"/>
          </a:p>
        </p:txBody>
      </p:sp>
      <p:sp>
        <p:nvSpPr>
          <p:cNvPr id="20" name="LAGGING INDICATOR"/>
          <p:cNvSpPr/>
          <p:nvPr/>
        </p:nvSpPr>
        <p:spPr>
          <a:xfrm>
            <a:off x="7406640" y="3858768"/>
            <a:ext cx="4206240" cy="1892808"/>
          </a:xfrm>
          <a:prstGeom prst="roundRect">
            <a:avLst>
              <a:gd name="adj" fmla="val 7246"/>
            </a:avLst>
          </a:prstGeom>
          <a:solidFill>
            <a:srgbClr val="F4A91D"/>
          </a:solidFill>
          <a:ln w="12700">
            <a:solidFill>
              <a:srgbClr val="F4A91D"/>
            </a:solidFill>
            <a:prstDash val="solid"/>
          </a:ln>
        </p:spPr>
      </p:sp>
      <p:sp>
        <p:nvSpPr>
          <p:cNvPr id="21" name="Text 19"/>
          <p:cNvSpPr txBox="1"/>
          <p:nvPr/>
        </p:nvSpPr>
        <p:spPr>
          <a:xfrm>
            <a:off x="7680960" y="4041648"/>
            <a:ext cx="3749040" cy="320040"/>
          </a:xfrm>
          <a:prstGeom prst="rect">
            <a:avLst/>
          </a:prstGeom>
          <a:noFill/>
          <a:ln/>
        </p:spPr>
        <p:txBody>
          <a:bodyPr wrap="square" lIns="0" tIns="0" rIns="0" bIns="0" rtlCol="0" anchor="ctr"/>
          <a:lstStyle/>
          <a:p>
            <a:pPr indent="0" marL="0">
              <a:buNone/>
            </a:pPr>
            <a:r>
              <a:rPr lang="en-US" sz="1000" b="1" spc="100" kern="0" dirty="0">
                <a:solidFill>
                  <a:srgbClr val="0D2240"/>
                </a:solidFill>
              </a:rPr>
              <a:t>LAGGING INDICATOR  ·  Confirms it worked</a:t>
            </a:r>
            <a:endParaRPr lang="en-US" sz="1000" dirty="0"/>
          </a:p>
        </p:txBody>
      </p:sp>
      <p:sp>
        <p:nvSpPr>
          <p:cNvPr id="22" name="Text 20"/>
          <p:cNvSpPr txBox="1"/>
          <p:nvPr/>
        </p:nvSpPr>
        <p:spPr>
          <a:xfrm>
            <a:off x="7680960" y="4407408"/>
            <a:ext cx="3749040" cy="1188720"/>
          </a:xfrm>
          <a:prstGeom prst="rect">
            <a:avLst/>
          </a:prstGeom>
          <a:noFill/>
          <a:ln/>
        </p:spPr>
        <p:txBody>
          <a:bodyPr wrap="square" lIns="0" tIns="0" rIns="0" bIns="0" rtlCol="0" anchor="t"/>
          <a:lstStyle/>
          <a:p>
            <a:pPr indent="0" marL="0">
              <a:buNone/>
            </a:pPr>
            <a:r>
              <a:rPr lang="en-US" sz="2000" b="1" dirty="0">
                <a:solidFill>
                  <a:srgbClr val="0D2240"/>
                </a:solidFill>
                <a:latin typeface="Cambria" pitchFamily="34" charset="0"/>
                <a:ea typeface="Cambria" pitchFamily="34" charset="-122"/>
                <a:cs typeface="Cambria" pitchFamily="34" charset="-120"/>
              </a:rPr>
              <a:t>Share coded unexcused with no reason</a:t>
            </a:r>
            <a:endParaRPr lang="en-US" sz="2000" dirty="0"/>
          </a:p>
        </p:txBody>
      </p:sp>
      <p:pic>
        <p:nvPicPr>
          <p:cNvPr id="23" name="Image 0" descr="Attendance USA logo">    </p:cNvPr>
          <p:cNvPicPr>
            <a:picLocks noChangeAspect="1"/>
          </p:cNvPicPr>
          <p:nvPr/>
        </p:nvPicPr>
        <p:blipFill>
          <a:blip r:embed="rId1"/>
          <a:stretch>
            <a:fillRect/>
          </a:stretch>
        </p:blipFill>
        <p:spPr>
          <a:xfrm>
            <a:off x="457200" y="6254496"/>
            <a:ext cx="989113" cy="457200"/>
          </a:xfrm>
          <a:prstGeom prst="rect">
            <a:avLst/>
          </a:prstGeom>
        </p:spPr>
      </p:pic>
      <p:sp>
        <p:nvSpPr>
          <p:cNvPr id="24" name="Text 21"/>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5B6577"/>
                </a:solidFill>
                <a:hlinkClick r:id="rId2"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5B6577"/>
                </a:solidFill>
              </a:rPr>
              <a:t>   |   Questions: info@attendanceusa.org   |   Free to use and share with attribution</a:t>
            </a:r>
            <a:endParaRPr lang="en-US" sz="1000" dirty="0"/>
          </a:p>
        </p:txBody>
      </p:sp>
      <p:pic>
        <p:nvPicPr>
          <p:cNvPr id="25" name="Image 1" descr="QR code: join the 1,000 Seats campaign">
            <a:hlinkClick r:id="rId4" tooltip=""/>
          </p:cNvPr>
          <p:cNvPicPr>
            <a:picLocks noChangeAspect="1"/>
          </p:cNvPicPr>
          <p:nvPr/>
        </p:nvPicPr>
        <p:blipFill>
          <a:blip r:embed="rId3"/>
          <a:stretch>
            <a:fillRect/>
          </a:stretch>
        </p:blipFill>
        <p:spPr>
          <a:xfrm>
            <a:off x="11274552" y="6199632"/>
            <a:ext cx="548640" cy="548640"/>
          </a:xfrm>
          <a:prstGeom prst="rect">
            <a:avLst/>
          </a:prstGeom>
        </p:spPr>
      </p:pic>
      <p:sp>
        <p:nvSpPr>
          <p:cNvPr id="26" name="Text 22"/>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E1251B"/>
                </a:solidFill>
              </a:rPr>
              <a:t>Take a seat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D2240"/>
        </a:solidFill>
      </p:bgPr>
    </p:bg>
    <p:spTree>
      <p:nvGrpSpPr>
        <p:cNvPr id="1" name=""/>
        <p:cNvGrpSpPr/>
        <p:nvPr/>
      </p:nvGrpSpPr>
      <p:grpSpPr>
        <a:xfrm>
          <a:off x="0" y="0"/>
          <a:ext cx="0" cy="0"/>
          <a:chOff x="0" y="0"/>
          <a:chExt cx="0" cy="0"/>
        </a:xfrm>
      </p:grpSpPr>
      <p:sp>
        <p:nvSpPr>
          <p:cNvPr id="2" name="Text 0"/>
          <p:cNvSpPr txBox="1"/>
          <p:nvPr/>
        </p:nvSpPr>
        <p:spPr>
          <a:xfrm>
            <a:off x="548640" y="320040"/>
            <a:ext cx="7315200" cy="274320"/>
          </a:xfrm>
          <a:prstGeom prst="rect">
            <a:avLst/>
          </a:prstGeom>
          <a:noFill/>
          <a:ln/>
        </p:spPr>
        <p:txBody>
          <a:bodyPr wrap="square" lIns="0" tIns="0" rIns="0" bIns="0" rtlCol="0" anchor="ctr"/>
          <a:lstStyle/>
          <a:p>
            <a:pPr indent="0" marL="0">
              <a:buNone/>
            </a:pPr>
            <a:r>
              <a:rPr lang="en-US" sz="1100" b="1" spc="200" kern="0" dirty="0">
                <a:solidFill>
                  <a:srgbClr val="F4A91D"/>
                </a:solidFill>
              </a:rPr>
              <a:t>SEAT 26  ·  10 TAKE YOUR SEAT</a:t>
            </a:r>
            <a:endParaRPr lang="en-US" sz="1100" dirty="0"/>
          </a:p>
        </p:txBody>
      </p:sp>
      <p:sp>
        <p:nvSpPr>
          <p:cNvPr id="3" name="Text 1"/>
          <p:cNvSpPr txBox="1"/>
          <p:nvPr/>
        </p:nvSpPr>
        <p:spPr>
          <a:xfrm>
            <a:off x="548640" y="685800"/>
            <a:ext cx="7498080" cy="109728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Join 1,000 Seats at the national table</a:t>
            </a:r>
            <a:endParaRPr lang="en-US" sz="3400" dirty="0"/>
          </a:p>
        </p:txBody>
      </p:sp>
      <p:sp>
        <p:nvSpPr>
          <p:cNvPr id="4" name="Text 2"/>
          <p:cNvSpPr txBox="1"/>
          <p:nvPr/>
        </p:nvSpPr>
        <p:spPr>
          <a:xfrm>
            <a:off x="548640" y="1828800"/>
            <a:ext cx="6949440" cy="1188720"/>
          </a:xfrm>
          <a:prstGeom prst="rect">
            <a:avLst/>
          </a:prstGeom>
          <a:noFill/>
          <a:ln/>
        </p:spPr>
        <p:txBody>
          <a:bodyPr wrap="square" lIns="0" tIns="0" rIns="0" bIns="0" rtlCol="0" anchor="t"/>
          <a:lstStyle/>
          <a:p>
            <a:pPr indent="0" marL="0">
              <a:buNone/>
            </a:pPr>
            <a:r>
              <a:rPr lang="en-US" sz="1600" dirty="0">
                <a:solidFill>
                  <a:srgbClr val="F6DEDA"/>
                </a:solidFill>
              </a:rPr>
              <a:t>Scan to take your seat: free membership in Attendance USA and the weekly Attendance Intelligence Brief, with new research, policy across the states, and tools from the field of Attendance Science™.</a:t>
            </a:r>
            <a:endParaRPr lang="en-US" sz="1600" dirty="0"/>
          </a:p>
        </p:txBody>
      </p:sp>
      <p:sp>
        <p:nvSpPr>
          <p:cNvPr id="5" name="Text 3"/>
          <p:cNvSpPr txBox="1"/>
          <p:nvPr/>
        </p:nvSpPr>
        <p:spPr>
          <a:xfrm>
            <a:off x="548640" y="320040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QUESTIONS</a:t>
            </a:r>
            <a:endParaRPr lang="en-US" sz="1100" dirty="0"/>
          </a:p>
        </p:txBody>
      </p:sp>
      <p:sp>
        <p:nvSpPr>
          <p:cNvPr id="6" name="Text 4"/>
          <p:cNvSpPr txBox="1"/>
          <p:nvPr/>
        </p:nvSpPr>
        <p:spPr>
          <a:xfrm>
            <a:off x="2194560" y="3200400"/>
            <a:ext cx="5486400" cy="457200"/>
          </a:xfrm>
          <a:prstGeom prst="rect">
            <a:avLst/>
          </a:prstGeom>
          <a:noFill/>
          <a:ln/>
        </p:spPr>
        <p:txBody>
          <a:bodyPr wrap="square" lIns="0" tIns="0" rIns="0" bIns="0" rtlCol="0" anchor="ctr"/>
          <a:lstStyle/>
          <a:p>
            <a:pPr indent="0" marL="0">
              <a:buNone/>
            </a:pPr>
            <a:r>
              <a:rPr lang="en-US" sz="1600" dirty="0">
                <a:solidFill>
                  <a:srgbClr val="FFFFFF"/>
                </a:solidFill>
              </a:rPr>
              <a:t>info@attendanceusa.org</a:t>
            </a:r>
            <a:endParaRPr lang="en-US" sz="1600" dirty="0"/>
          </a:p>
        </p:txBody>
      </p:sp>
      <p:sp>
        <p:nvSpPr>
          <p:cNvPr id="7" name="Text 5"/>
          <p:cNvSpPr txBox="1"/>
          <p:nvPr/>
        </p:nvSpPr>
        <p:spPr>
          <a:xfrm>
            <a:off x="548640" y="374904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LEARN MORE</a:t>
            </a:r>
            <a:endParaRPr lang="en-US" sz="1100" dirty="0"/>
          </a:p>
        </p:txBody>
      </p:sp>
      <p:sp>
        <p:nvSpPr>
          <p:cNvPr id="8" name="Text 6">
            <a:hlinkClick r:id="rId1" tooltip=""/>
          </p:cNvPr>
          <p:cNvSpPr txBox="1"/>
          <p:nvPr/>
        </p:nvSpPr>
        <p:spPr>
          <a:xfrm>
            <a:off x="2194560" y="3749040"/>
            <a:ext cx="5486400" cy="457200"/>
          </a:xfrm>
          <a:prstGeom prst="rect">
            <a:avLst/>
          </a:prstGeom>
          <a:noFill/>
          <a:ln/>
        </p:spPr>
        <p:txBody>
          <a:bodyPr wrap="square" lIns="0" tIns="0" rIns="0" bIns="0" rtlCol="0" anchor="ctr"/>
          <a:lstStyle/>
          <a:p>
            <a:pPr indent="0" marL="0">
              <a:buNone/>
            </a:pPr>
            <a:r>
              <a:rPr lang="en-US" sz="1600"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attendanceusa.org</a:t>
            </a:r>
            <a:endParaRPr lang="en-US" sz="1600" dirty="0"/>
          </a:p>
        </p:txBody>
      </p:sp>
      <p:sp>
        <p:nvSpPr>
          <p:cNvPr id="9" name="Text 7"/>
          <p:cNvSpPr txBox="1"/>
          <p:nvPr/>
        </p:nvSpPr>
        <p:spPr>
          <a:xfrm>
            <a:off x="548640" y="4297680"/>
            <a:ext cx="1645920" cy="457200"/>
          </a:xfrm>
          <a:prstGeom prst="rect">
            <a:avLst/>
          </a:prstGeom>
          <a:noFill/>
          <a:ln/>
        </p:spPr>
        <p:txBody>
          <a:bodyPr wrap="square" lIns="0" tIns="0" rIns="0" bIns="0" rtlCol="0" anchor="ctr"/>
          <a:lstStyle/>
          <a:p>
            <a:pPr indent="0" marL="0">
              <a:buNone/>
            </a:pPr>
            <a:r>
              <a:rPr lang="en-US" sz="1100" b="1" spc="100" kern="0" dirty="0">
                <a:solidFill>
                  <a:srgbClr val="F4A91D"/>
                </a:solidFill>
              </a:rPr>
              <a:t>HANDOUTS</a:t>
            </a:r>
            <a:endParaRPr lang="en-US" sz="1100" dirty="0"/>
          </a:p>
        </p:txBody>
      </p:sp>
      <p:sp>
        <p:nvSpPr>
          <p:cNvPr id="10" name="Text 8"/>
          <p:cNvSpPr txBox="1"/>
          <p:nvPr/>
        </p:nvSpPr>
        <p:spPr>
          <a:xfrm>
            <a:off x="2194560" y="4297680"/>
            <a:ext cx="5486400" cy="457200"/>
          </a:xfrm>
          <a:prstGeom prst="rect">
            <a:avLst/>
          </a:prstGeom>
          <a:noFill/>
          <a:ln/>
        </p:spPr>
        <p:txBody>
          <a:bodyPr wrap="square" lIns="0" tIns="0" rIns="0" bIns="0" rtlCol="0" anchor="ctr"/>
          <a:lstStyle/>
          <a:p>
            <a:pPr indent="0" marL="0">
              <a:buNone/>
            </a:pPr>
            <a:r>
              <a:rPr lang="en-US" sz="1600" dirty="0">
                <a:solidFill>
                  <a:srgbClr val="FFFFFF"/>
                </a:solidFill>
              </a:rPr>
              <a:t>Seat Card (A) and Find Your Data worksheet (B)</a:t>
            </a:r>
            <a:endParaRPr lang="en-US" sz="1600" dirty="0"/>
          </a:p>
        </p:txBody>
      </p:sp>
      <p:sp>
        <p:nvSpPr>
          <p:cNvPr id="11" name="Text 9"/>
          <p:cNvSpPr txBox="1"/>
          <p:nvPr/>
        </p:nvSpPr>
        <p:spPr>
          <a:xfrm>
            <a:off x="548640" y="4892040"/>
            <a:ext cx="7132320" cy="1188720"/>
          </a:xfrm>
          <a:prstGeom prst="rect">
            <a:avLst/>
          </a:prstGeom>
          <a:noFill/>
          <a:ln/>
        </p:spPr>
        <p:txBody>
          <a:bodyPr wrap="square" lIns="0" tIns="0" rIns="0" bIns="0" rtlCol="0" anchor="t"/>
          <a:lstStyle/>
          <a:p>
            <a:pPr indent="0" marL="0">
              <a:spcAft>
                <a:spcPts val="300"/>
              </a:spcAft>
              <a:buNone/>
            </a:pPr>
            <a:r>
              <a:rPr lang="en-US" sz="1100" b="1" dirty="0">
                <a:solidFill>
                  <a:srgbClr val="F4A91D"/>
                </a:solidFill>
              </a:rPr>
              <a:t>KEEP GOING IN THIS SERIES</a:t>
            </a:r>
            <a:endParaRPr lang="en-US" sz="1100" dirty="0"/>
          </a:p>
          <a:p>
            <a:pPr indent="0" marL="0">
              <a:spcAft>
                <a:spcPts val="300"/>
              </a:spcAft>
              <a:buNone/>
            </a:pPr>
            <a:r>
              <a:rPr lang="en-US" sz="1300" dirty="0">
                <a:solidFill>
                  <a:srgbClr val="78AAE6"/>
                </a:solidFill>
              </a:rPr>
              <a:t>Seat 27: Beyond the Login</a:t>
            </a:r>
            <a:endParaRPr lang="en-US" sz="1100" dirty="0"/>
          </a:p>
          <a:p>
            <a:pPr indent="0" marL="0">
              <a:spcAft>
                <a:spcPts val="300"/>
              </a:spcAft>
              <a:buNone/>
            </a:pPr>
            <a:r>
              <a:rPr lang="en-US" sz="1300" dirty="0">
                <a:solidFill>
                  <a:srgbClr val="78AAE6"/>
                </a:solidFill>
              </a:rPr>
              <a:t>Seat 28: Predictive Models That Trigger Care</a:t>
            </a:r>
            <a:endParaRPr lang="en-US" sz="1100" dirty="0"/>
          </a:p>
          <a:p>
            <a:pPr indent="0" marL="0">
              <a:spcAft>
                <a:spcPts val="300"/>
              </a:spcAft>
              <a:buNone/>
            </a:pPr>
            <a:r>
              <a:rPr lang="en-US" sz="1300" dirty="0">
                <a:solidFill>
                  <a:srgbClr val="78AAE6"/>
                </a:solidFill>
              </a:rPr>
              <a:t>Seat 29: Linking the Data You Already Hold</a:t>
            </a:r>
            <a:endParaRPr lang="en-US" sz="1100" dirty="0"/>
          </a:p>
        </p:txBody>
      </p:sp>
      <p:sp>
        <p:nvSpPr>
          <p:cNvPr id="12" name="QR card"/>
          <p:cNvSpPr/>
          <p:nvPr/>
        </p:nvSpPr>
        <p:spPr>
          <a:xfrm>
            <a:off x="8275320" y="914400"/>
            <a:ext cx="3383280" cy="4160520"/>
          </a:xfrm>
          <a:prstGeom prst="roundRect">
            <a:avLst>
              <a:gd name="adj" fmla="val 4054"/>
            </a:avLst>
          </a:prstGeom>
          <a:solidFill>
            <a:srgbClr val="FFFFFF"/>
          </a:solidFill>
          <a:ln w="25400">
            <a:solidFill>
              <a:srgbClr val="F4A91D"/>
            </a:solidFill>
            <a:prstDash val="solid"/>
          </a:ln>
        </p:spPr>
      </p:sp>
      <p:pic>
        <p:nvPicPr>
          <p:cNvPr id="13" name="Image 0" descr="QR code to join the 1,000 Seats campaign">
            <a:hlinkClick r:id="rId3" tooltip=""/>
          </p:cNvPr>
          <p:cNvPicPr>
            <a:picLocks noChangeAspect="1"/>
          </p:cNvPicPr>
          <p:nvPr/>
        </p:nvPicPr>
        <p:blipFill>
          <a:blip r:embed="rId2"/>
          <a:stretch>
            <a:fillRect/>
          </a:stretch>
        </p:blipFill>
        <p:spPr>
          <a:xfrm>
            <a:off x="8595360" y="1188720"/>
            <a:ext cx="2743200" cy="2743200"/>
          </a:xfrm>
          <a:prstGeom prst="rect">
            <a:avLst/>
          </a:prstGeom>
        </p:spPr>
      </p:pic>
      <p:sp>
        <p:nvSpPr>
          <p:cNvPr id="14" name="Text 11"/>
          <p:cNvSpPr txBox="1"/>
          <p:nvPr/>
        </p:nvSpPr>
        <p:spPr>
          <a:xfrm>
            <a:off x="8275320" y="4023360"/>
            <a:ext cx="3383280" cy="457200"/>
          </a:xfrm>
          <a:prstGeom prst="rect">
            <a:avLst/>
          </a:prstGeom>
          <a:noFill/>
          <a:ln/>
        </p:spPr>
        <p:txBody>
          <a:bodyPr wrap="square" lIns="0" tIns="0" rIns="0" bIns="0" rtlCol="0" anchor="ctr"/>
          <a:lstStyle/>
          <a:p>
            <a:pPr algn="ctr" indent="0" marL="0">
              <a:buNone/>
            </a:pPr>
            <a:r>
              <a:rPr lang="en-US" sz="2000" b="1" dirty="0">
                <a:solidFill>
                  <a:srgbClr val="0D2240"/>
                </a:solidFill>
                <a:latin typeface="Cambria" pitchFamily="34" charset="0"/>
                <a:ea typeface="Cambria" pitchFamily="34" charset="-122"/>
                <a:cs typeface="Cambria" pitchFamily="34" charset="-120"/>
              </a:rPr>
              <a:t>Take Your Seat</a:t>
            </a:r>
            <a:endParaRPr lang="en-US" sz="2000" dirty="0"/>
          </a:p>
        </p:txBody>
      </p:sp>
      <p:sp>
        <p:nvSpPr>
          <p:cNvPr id="15" name="Text 12"/>
          <p:cNvSpPr txBox="1"/>
          <p:nvPr/>
        </p:nvSpPr>
        <p:spPr>
          <a:xfrm>
            <a:off x="8275320" y="4480560"/>
            <a:ext cx="3383280" cy="365760"/>
          </a:xfrm>
          <a:prstGeom prst="rect">
            <a:avLst/>
          </a:prstGeom>
          <a:noFill/>
          <a:ln/>
        </p:spPr>
        <p:txBody>
          <a:bodyPr wrap="square" lIns="0" tIns="0" rIns="0" bIns="0" rtlCol="0" anchor="ctr"/>
          <a:lstStyle/>
          <a:p>
            <a:pPr algn="ctr" indent="0" marL="0">
              <a:buNone/>
            </a:pPr>
            <a:r>
              <a:rPr lang="en-US" sz="1200" dirty="0">
                <a:solidFill>
                  <a:srgbClr val="E1251B"/>
                </a:solidFill>
              </a:rPr>
              <a:t>1,000 Seats campaign</a:t>
            </a:r>
            <a:endParaRPr lang="en-US" sz="1200" dirty="0"/>
          </a:p>
        </p:txBody>
      </p:sp>
      <p:sp>
        <p:nvSpPr>
          <p:cNvPr id="16" name="Text 13"/>
          <p:cNvSpPr txBox="1"/>
          <p:nvPr/>
        </p:nvSpPr>
        <p:spPr>
          <a:xfrm>
            <a:off x="8275320" y="5257800"/>
            <a:ext cx="3383280" cy="731520"/>
          </a:xfrm>
          <a:prstGeom prst="rect">
            <a:avLst/>
          </a:prstGeom>
          <a:noFill/>
          <a:ln/>
        </p:spPr>
        <p:txBody>
          <a:bodyPr wrap="square" lIns="0" tIns="0" rIns="0" bIns="0" rtlCol="0" anchor="ctr"/>
          <a:lstStyle/>
          <a:p>
            <a:pPr algn="ctr" indent="0" marL="0">
              <a:buNone/>
            </a:pPr>
            <a:r>
              <a:rPr lang="en-US" sz="1200" i="1" dirty="0">
                <a:solidFill>
                  <a:srgbClr val="78AAE6"/>
                </a:solidFill>
              </a:rPr>
              <a:t>Every seat filled is one more person working to make showing up possible.</a:t>
            </a:r>
            <a:endParaRPr lang="en-US" sz="1200" dirty="0"/>
          </a:p>
        </p:txBody>
      </p:sp>
      <p:pic>
        <p:nvPicPr>
          <p:cNvPr id="17" name="Image 1" descr="Attendance USA logo">    </p:cNvPr>
          <p:cNvPicPr>
            <a:picLocks noChangeAspect="1"/>
          </p:cNvPicPr>
          <p:nvPr/>
        </p:nvPicPr>
        <p:blipFill>
          <a:blip r:embed="rId4"/>
          <a:stretch>
            <a:fillRect/>
          </a:stretch>
        </p:blipFill>
        <p:spPr>
          <a:xfrm>
            <a:off x="457200" y="6254496"/>
            <a:ext cx="989113" cy="457200"/>
          </a:xfrm>
          <a:prstGeom prst="rect">
            <a:avLst/>
          </a:prstGeom>
        </p:spPr>
      </p:pic>
      <p:sp>
        <p:nvSpPr>
          <p:cNvPr id="18" name="Text 14"/>
          <p:cNvSpPr txBox="1"/>
          <p:nvPr/>
        </p:nvSpPr>
        <p:spPr>
          <a:xfrm>
            <a:off x="1629193" y="6327648"/>
            <a:ext cx="8229600" cy="384048"/>
          </a:xfrm>
          <a:prstGeom prst="rect">
            <a:avLst/>
          </a:prstGeom>
          <a:noFill/>
          <a:ln/>
        </p:spPr>
        <p:txBody>
          <a:bodyPr wrap="square" lIns="0" tIns="0" rIns="0" bIns="0" rtlCol="0" anchor="ctr"/>
          <a:lstStyle/>
          <a:p>
            <a:pPr indent="0" marL="0">
              <a:buNone/>
            </a:pPr>
            <a:r>
              <a:rPr lang="en-US" sz="1000" b="1" u="sng" dirty="0">
                <a:solidFill>
                  <a:srgbClr val="FFFFFF"/>
                </a:solidFill>
                <a:hlinkClick r:id="rId5" invalidUrl="" action="" tgtFrame="" tooltip="" history="1" highlightClick="0" endSnd="0">
                  <a:extLst>
                    <a:ext uri="{A12FA001-AC4F-418D-AE19-62706E023703}">
                      <ahyp:hlinkClr xmlns:ahyp="http://schemas.microsoft.com/office/drawing/2018/hyperlinkcolor" val="tx"/>
                    </a:ext>
                  </a:extLst>
                </a:hlinkClick>
              </a:rPr>
              <a:t>attendanceusa.org</a:t>
            </a:r>
            <a:pPr indent="0" marL="0">
              <a:buNone/>
            </a:pPr>
            <a:r>
              <a:rPr lang="en-US" sz="1000" dirty="0">
                <a:solidFill>
                  <a:srgbClr val="FFFFFF"/>
                </a:solidFill>
              </a:rPr>
              <a:t>   |   Questions: info@attendanceusa.org   |   Free to use and share with attribution</a:t>
            </a:r>
            <a:endParaRPr lang="en-US" sz="1000" dirty="0"/>
          </a:p>
        </p:txBody>
      </p:sp>
      <p:pic>
        <p:nvPicPr>
          <p:cNvPr id="19" name="Image 2" descr="QR code: join the 1,000 Seats campaign">
            <a:hlinkClick r:id="rId7" tooltip=""/>
          </p:cNvPr>
          <p:cNvPicPr>
            <a:picLocks noChangeAspect="1"/>
          </p:cNvPicPr>
          <p:nvPr/>
        </p:nvPicPr>
        <p:blipFill>
          <a:blip r:embed="rId6"/>
          <a:stretch>
            <a:fillRect/>
          </a:stretch>
        </p:blipFill>
        <p:spPr>
          <a:xfrm>
            <a:off x="11274552" y="6199632"/>
            <a:ext cx="548640" cy="548640"/>
          </a:xfrm>
          <a:prstGeom prst="rect">
            <a:avLst/>
          </a:prstGeom>
        </p:spPr>
      </p:pic>
      <p:sp>
        <p:nvSpPr>
          <p:cNvPr id="20" name="Text 15"/>
          <p:cNvSpPr txBox="1"/>
          <p:nvPr/>
        </p:nvSpPr>
        <p:spPr>
          <a:xfrm>
            <a:off x="9966960" y="6327648"/>
            <a:ext cx="1243584" cy="384048"/>
          </a:xfrm>
          <a:prstGeom prst="rect">
            <a:avLst/>
          </a:prstGeom>
          <a:noFill/>
          <a:ln/>
        </p:spPr>
        <p:txBody>
          <a:bodyPr wrap="square" lIns="0" tIns="0" rIns="0" bIns="0" rtlCol="0" anchor="ctr"/>
          <a:lstStyle/>
          <a:p>
            <a:pPr algn="r" indent="0" marL="0">
              <a:buNone/>
            </a:pPr>
            <a:r>
              <a:rPr lang="en-US" sz="900" i="1" dirty="0">
                <a:solidFill>
                  <a:srgbClr val="F4A91D"/>
                </a:solidFill>
              </a:rPr>
              <a:t>Take a seat</a:t>
            </a:r>
            <a:endParaRPr lang="en-US" sz="900" dirty="0"/>
          </a:p>
        </p:txBody>
      </p:sp>
    </p:spTree>
  </p:cSld>
  <p:clrMapOvr>
    <a:masterClrMapping/>
  </p:clrMapOvr>
</p:sld>
</file>

<file path=ppt/theme/theme1.xml><?xml version="1.0" encoding="utf-8"?>
<a:theme xmlns:a="http://schemas.openxmlformats.org/drawingml/2006/main" name="Attendance USA Seat Series">
  <a:themeElements>
    <a:clrScheme name="Attendance USA Seat Series">
      <a:dk1>
        <a:srgbClr val="141414"/>
      </a:dk1>
      <a:lt1>
        <a:srgbClr val="FFFFFF"/>
      </a:lt1>
      <a:dk2>
        <a:srgbClr val="0D2240"/>
      </a:dk2>
      <a:lt2>
        <a:srgbClr val="F2F4F8"/>
      </a:lt2>
      <a:accent1>
        <a:srgbClr val="E1251B"/>
      </a:accent1>
      <a:accent2>
        <a:srgbClr val="1948AA"/>
      </a:accent2>
      <a:accent3>
        <a:srgbClr val="F4A91D"/>
      </a:accent3>
      <a:accent4>
        <a:srgbClr val="0D2240"/>
      </a:accent4>
      <a:accent5>
        <a:srgbClr val="78AAE6"/>
      </a:accent5>
      <a:accent6>
        <a:srgbClr val="F6DEDA"/>
      </a:accent6>
      <a:hlink>
        <a:srgbClr val="1948AA"/>
      </a:hlink>
      <a:folHlink>
        <a:srgbClr val="5B6577"/>
      </a:folHlink>
    </a:clrScheme>
    <a:fontScheme name="Attendance USA Seat Seri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Attendance USA,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Seat 26 Codes That Tell the Truth</dc:title>
  <dc:subject>Seat 26 Codes That Tell the Truth</dc:subject>
  <dc:creator>Attendance USA</dc:creator>
  <cp:lastModifiedBy>Attendance USA</cp:lastModifiedBy>
  <cp:revision>1</cp:revision>
  <dcterms:created xsi:type="dcterms:W3CDTF">2026-10-22T16:01:23Z</dcterms:created>
  <dcterms:modified xsi:type="dcterms:W3CDTF">2026-10-22T16:01:23Z</dcterms:modified>
</cp:coreProperties>
</file>