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31: An Attendance Team That Owns the Next Step. For school and district attendance teams. Open with the question on the slide and invite one minute of discussion. Free resource from Attendance USA; questions to info@attendanceusa.org.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in your own words. Source: Gentle-Genitty, Attendance Talk, 114th IATDP Conference, Corpus Christi (Oct 21, 2026). Ask: where have you seen this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concerns come from the field: Attendance USA briefs, IATDP 2026 sessions, training cohorts and the book's practitioner stories. Ask which one is loudest in your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follow Schools Spared, Children Punished (glossary), the Attendance Kit, and the instruments' published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10 days data refresh in tiered early-warning systems (Gentle-Genitty, Your Presence Matters national deck (2026)); 77% of schools using effective strategies reduce chronic absence (HEDCO Institute meta-analysis, University of Oregon (2025-2026), 49 U.S. studies); 4 No Empty Seats commitments to guide every case (Attendance USA, No Empty Seats National Position Statement). Figures labeled illustrative are teaching examples, not data. Check state and local figures against primary sources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Four-part classification (truancy, withdrawal, avoidance, refusal) from Schools Spared, Children Punished, Ch. 1, and the Attendance Kit Type Cards. Commitment One of No Empty Seats: no formal consequence before a conversation decides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Monday Morning takeaways follow the book's chapter structure and the IATDP 2026 blueprint: start with what costs nothing. Handout A turns these into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PRESENCE: Problem definition, Research evidence, Environmental context, Statistical analysis, Equity assessment, Network and partnership, Compliance and legal, Evidence-based recommendations. Highlighted letters show the steps this prompt exercises. Handout B is the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Missteps adapted from each chapter's Common Missteps section and the Kit tip sheets. Leading indicators move first; lagging indicators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question: have we created a place worth showing up for? Point to the QR code (1,000 Seats subscribe form). Questions: info@attendanceusa.org. Website: 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image" Target="../media/image-2-3.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6-1.png"/><Relationship Id="rId3" Type="http://schemas.openxmlformats.org/officeDocument/2006/relationships/image" Target="../media/image-6-2.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7-1.png"/><Relationship Id="rId3" Type="http://schemas.openxmlformats.org/officeDocument/2006/relationships/image" Target="../media/image-7-2.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image" Target="../media/image-8-3.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ttendanceusa.org" TargetMode="External"/><Relationship Id="rId3" Type="http://schemas.openxmlformats.org/officeDocument/2006/relationships/hyperlink" Target="https://docs.google.com/forms/d/e/1FAIpQLSfxkswdbwEAPI7XZhKulXTED1NY-vzcxCjQ2-O2kzUWjj8xMA/viewform" TargetMode="External"/><Relationship Id="rId5" Type="http://schemas.openxmlformats.org/officeDocument/2006/relationships/hyperlink" Target="https://attendanceusa.org" TargetMode="External"/><Relationship Id="rId7" Type="http://schemas.openxmlformats.org/officeDocument/2006/relationships/hyperlink" Target="https://docs.google.com/forms/d/e/1FAIpQLSfxkswdbwEAPI7XZhKulXTED1NY-vzcxCjQ2-O2kzUWjj8xMA/viewform" TargetMode="External"/><Relationship Id="rId2" Type="http://schemas.openxmlformats.org/officeDocument/2006/relationships/image" Target="../media/image-10-1.png"/><Relationship Id="rId4" Type="http://schemas.openxmlformats.org/officeDocument/2006/relationships/image" Target="../media/image-10-2.png"/><Relationship Id="rId6" Type="http://schemas.openxmlformats.org/officeDocument/2006/relationships/image" Target="../media/image-10-1.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240"/>
        </a:solidFill>
      </p:bgPr>
    </p:bg>
    <p:spTree>
      <p:nvGrpSpPr>
        <p:cNvPr id="1" name=""/>
        <p:cNvGrpSpPr/>
        <p:nvPr/>
      </p:nvGrpSpPr>
      <p:grpSpPr>
        <a:xfrm>
          <a:off x="0" y="0"/>
          <a:ext cx="0" cy="0"/>
          <a:chOff x="0" y="0"/>
          <a:chExt cx="0" cy="0"/>
        </a:xfrm>
      </p:grpSpPr>
      <p:pic>
        <p:nvPicPr>
          <p:cNvPr id="2" name="Image 0" descr="Original Seat Series illustration">    </p:cNvPr>
          <p:cNvPicPr>
            <a:picLocks noChangeAspect="1"/>
          </p:cNvPicPr>
          <p:nvPr/>
        </p:nvPicPr>
        <p:blipFill>
          <a:blip r:embed="rId1"/>
          <a:stretch>
            <a:fillRect/>
          </a:stretch>
        </p:blipFill>
        <p:spPr>
          <a:xfrm>
            <a:off x="6720840" y="502920"/>
            <a:ext cx="5120640" cy="5120640"/>
          </a:xfrm>
          <a:prstGeom prst="rect">
            <a:avLst/>
          </a:prstGeom>
        </p:spPr>
      </p:pic>
      <p:sp>
        <p:nvSpPr>
          <p:cNvPr id="3" name="Text 0"/>
          <p:cNvSpPr txBox="1"/>
          <p:nvPr/>
        </p:nvSpPr>
        <p:spPr>
          <a:xfrm>
            <a:off x="548640" y="502920"/>
            <a:ext cx="603504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THE SEAT SERIES  ·  FREE ATTENDANCE SCIENCE™ RESOURCE</a:t>
            </a:r>
            <a:endParaRPr lang="en-US" sz="1100" dirty="0"/>
          </a:p>
        </p:txBody>
      </p:sp>
      <p:sp>
        <p:nvSpPr>
          <p:cNvPr id="4" name="Seat token"/>
          <p:cNvSpPr/>
          <p:nvPr/>
        </p:nvSpPr>
        <p:spPr>
          <a:xfrm>
            <a:off x="548640" y="1005840"/>
            <a:ext cx="960120" cy="960120"/>
          </a:xfrm>
          <a:prstGeom prst="ellipse">
            <a:avLst/>
          </a:prstGeom>
          <a:solidFill>
            <a:srgbClr val="F4A91D"/>
          </a:solidFill>
          <a:ln w="12700">
            <a:solidFill>
              <a:srgbClr val="F4A91D"/>
            </a:solidFill>
            <a:prstDash val="solid"/>
          </a:ln>
        </p:spPr>
      </p:sp>
      <p:sp>
        <p:nvSpPr>
          <p:cNvPr id="5" name="Text 2"/>
          <p:cNvSpPr txBox="1"/>
          <p:nvPr/>
        </p:nvSpPr>
        <p:spPr>
          <a:xfrm>
            <a:off x="548640" y="1063447"/>
            <a:ext cx="960120" cy="864108"/>
          </a:xfrm>
          <a:prstGeom prst="rect">
            <a:avLst/>
          </a:prstGeom>
          <a:noFill/>
          <a:ln/>
        </p:spPr>
        <p:txBody>
          <a:bodyPr wrap="square" lIns="0" tIns="0" rIns="0" bIns="0" rtlCol="0" anchor="ctr"/>
          <a:lstStyle/>
          <a:p>
            <a:pPr algn="ctr" indent="0" marL="0">
              <a:buNone/>
            </a:pPr>
            <a:r>
              <a:rPr lang="en-US" sz="735" b="1" dirty="0">
                <a:solidFill>
                  <a:srgbClr val="0D2240"/>
                </a:solidFill>
              </a:rPr>
              <a:t>SEAT</a:t>
            </a:r>
            <a:endParaRPr lang="en-US" sz="735" dirty="0"/>
          </a:p>
          <a:p>
            <a:pPr algn="ctr" indent="0" marL="0">
              <a:buNone/>
            </a:pPr>
            <a:r>
              <a:rPr lang="en-US" sz="2310" b="1" dirty="0">
                <a:solidFill>
                  <a:srgbClr val="0D2240"/>
                </a:solidFill>
                <a:latin typeface="Cambria" pitchFamily="34" charset="0"/>
                <a:ea typeface="Cambria" pitchFamily="34" charset="-122"/>
                <a:cs typeface="Cambria" pitchFamily="34" charset="-120"/>
              </a:rPr>
              <a:t>31</a:t>
            </a:r>
            <a:endParaRPr lang="en-US" sz="735" dirty="0"/>
          </a:p>
        </p:txBody>
      </p:sp>
      <p:sp>
        <p:nvSpPr>
          <p:cNvPr id="6" name="Text 3"/>
          <p:cNvSpPr txBox="1"/>
          <p:nvPr/>
        </p:nvSpPr>
        <p:spPr>
          <a:xfrm>
            <a:off x="1691640" y="1261872"/>
            <a:ext cx="4846320" cy="457200"/>
          </a:xfrm>
          <a:prstGeom prst="rect">
            <a:avLst/>
          </a:prstGeom>
          <a:noFill/>
          <a:ln/>
        </p:spPr>
        <p:txBody>
          <a:bodyPr wrap="square" lIns="0" tIns="0" rIns="0" bIns="0" rtlCol="0" anchor="ctr"/>
          <a:lstStyle/>
          <a:p>
            <a:pPr indent="0" marL="0">
              <a:buNone/>
            </a:pPr>
            <a:r>
              <a:rPr lang="en-US" sz="1500" b="1" dirty="0">
                <a:solidFill>
                  <a:srgbClr val="78AAE6"/>
                </a:solidFill>
              </a:rPr>
              <a:t>Attendance Teams  ·  K-12</a:t>
            </a:r>
            <a:endParaRPr lang="en-US" sz="1500" dirty="0"/>
          </a:p>
        </p:txBody>
      </p:sp>
      <p:sp>
        <p:nvSpPr>
          <p:cNvPr id="7" name="Text 4"/>
          <p:cNvSpPr txBox="1"/>
          <p:nvPr/>
        </p:nvSpPr>
        <p:spPr>
          <a:xfrm>
            <a:off x="548640" y="2148840"/>
            <a:ext cx="6035040" cy="1737360"/>
          </a:xfrm>
          <a:prstGeom prst="rect">
            <a:avLst/>
          </a:prstGeom>
          <a:noFill/>
          <a:ln/>
        </p:spPr>
        <p:txBody>
          <a:bodyPr wrap="square" lIns="0" tIns="0" rIns="0" bIns="0" rtlCol="0" anchor="t"/>
          <a:lstStyle/>
          <a:p>
            <a:pPr indent="0" marL="0">
              <a:buNone/>
            </a:pPr>
            <a:r>
              <a:rPr lang="en-US" sz="3700" b="1" dirty="0">
                <a:solidFill>
                  <a:srgbClr val="FFFFFF"/>
                </a:solidFill>
                <a:latin typeface="Cambria" pitchFamily="34" charset="0"/>
                <a:ea typeface="Cambria" pitchFamily="34" charset="-122"/>
                <a:cs typeface="Cambria" pitchFamily="34" charset="-120"/>
              </a:rPr>
              <a:t>An Attendance Team That Owns the Next Step</a:t>
            </a:r>
            <a:endParaRPr lang="en-US" sz="3700" dirty="0"/>
          </a:p>
        </p:txBody>
      </p:sp>
      <p:sp>
        <p:nvSpPr>
          <p:cNvPr id="8" name="Text 5"/>
          <p:cNvSpPr txBox="1"/>
          <p:nvPr/>
        </p:nvSpPr>
        <p:spPr>
          <a:xfrm>
            <a:off x="548640" y="3977640"/>
            <a:ext cx="5852160" cy="1097280"/>
          </a:xfrm>
          <a:prstGeom prst="rect">
            <a:avLst/>
          </a:prstGeom>
          <a:noFill/>
          <a:ln/>
        </p:spPr>
        <p:txBody>
          <a:bodyPr wrap="square" lIns="0" tIns="0" rIns="0" bIns="0" rtlCol="0" anchor="t"/>
          <a:lstStyle/>
          <a:p>
            <a:pPr indent="0" marL="0">
              <a:buNone/>
            </a:pPr>
            <a:r>
              <a:rPr lang="en-US" sz="1800" i="1" dirty="0">
                <a:solidFill>
                  <a:srgbClr val="F6DEDA"/>
                </a:solidFill>
              </a:rPr>
              <a:t>How should our attendance team be built so every case has an owner and a clock?</a:t>
            </a:r>
            <a:endParaRPr lang="en-US" sz="1800" dirty="0"/>
          </a:p>
        </p:txBody>
      </p:sp>
      <p:sp>
        <p:nvSpPr>
          <p:cNvPr id="9" name="Text 6"/>
          <p:cNvSpPr txBox="1"/>
          <p:nvPr/>
        </p:nvSpPr>
        <p:spPr>
          <a:xfrm>
            <a:off x="548640" y="5303520"/>
            <a:ext cx="6035040" cy="457200"/>
          </a:xfrm>
          <a:prstGeom prst="rect">
            <a:avLst/>
          </a:prstGeom>
          <a:noFill/>
          <a:ln/>
        </p:spPr>
        <p:txBody>
          <a:bodyPr wrap="square" lIns="0" tIns="0" rIns="0" bIns="0" rtlCol="0" anchor="ctr"/>
          <a:lstStyle/>
          <a:p>
            <a:pPr indent="0" marL="0">
              <a:buNone/>
            </a:pPr>
            <a:r>
              <a:rPr lang="en-US" sz="1100" dirty="0">
                <a:solidFill>
                  <a:srgbClr val="78AAE6"/>
                </a:solidFill>
              </a:rPr>
              <a:t>10 slides  ·  2 handouts  ·  evidence from Schools Spared, Children Punished and the Attendance Science™ research base</a:t>
            </a:r>
            <a:endParaRPr lang="en-US" sz="1100" dirty="0"/>
          </a:p>
        </p:txBody>
      </p:sp>
      <p:pic>
        <p:nvPicPr>
          <p:cNvPr id="10"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1" name="Text 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2"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3" name="Text 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02 THE MOMENT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Every response needs an owner and a clock</a:t>
            </a:r>
            <a:endParaRPr lang="en-US" sz="3200" dirty="0"/>
          </a:p>
        </p:txBody>
      </p:sp>
      <p:sp>
        <p:nvSpPr>
          <p:cNvPr id="5" name="Story card"/>
          <p:cNvSpPr/>
          <p:nvPr/>
        </p:nvSpPr>
        <p:spPr>
          <a:xfrm>
            <a:off x="548640" y="1691640"/>
            <a:ext cx="7406640" cy="4206240"/>
          </a:xfrm>
          <a:prstGeom prst="roundRect">
            <a:avLst>
              <a:gd name="adj" fmla="val 3261"/>
            </a:avLst>
          </a:prstGeom>
          <a:solidFill>
            <a:srgbClr val="F6DEDA"/>
          </a:solidFill>
          <a:ln w="12700">
            <a:solidFill>
              <a:srgbClr val="F6DEDA"/>
            </a:solidFill>
            <a:prstDash val="solid"/>
          </a:ln>
        </p:spPr>
      </p:sp>
      <p:sp>
        <p:nvSpPr>
          <p:cNvPr id="6" name="Text 4"/>
          <p:cNvSpPr txBox="1"/>
          <p:nvPr/>
        </p:nvSpPr>
        <p:spPr>
          <a:xfrm>
            <a:off x="777240" y="1691640"/>
            <a:ext cx="914400" cy="914400"/>
          </a:xfrm>
          <a:prstGeom prst="rect">
            <a:avLst/>
          </a:prstGeom>
          <a:noFill/>
          <a:ln/>
        </p:spPr>
        <p:txBody>
          <a:bodyPr wrap="square" lIns="0" tIns="0" rIns="0" bIns="0" rtlCol="0" anchor="ctr"/>
          <a:lstStyle/>
          <a:p>
            <a:pPr indent="0" marL="0">
              <a:buNone/>
            </a:pPr>
            <a:r>
              <a:rPr lang="en-US" sz="8000" dirty="0">
                <a:solidFill>
                  <a:srgbClr val="E1251B"/>
                </a:solidFill>
                <a:latin typeface="Cambria" pitchFamily="34" charset="0"/>
                <a:ea typeface="Cambria" pitchFamily="34" charset="-122"/>
                <a:cs typeface="Cambria" pitchFamily="34" charset="-120"/>
              </a:rPr>
              <a:t>“</a:t>
            </a:r>
            <a:endParaRPr lang="en-US" sz="8000" dirty="0"/>
          </a:p>
        </p:txBody>
      </p:sp>
      <p:sp>
        <p:nvSpPr>
          <p:cNvPr id="7" name="Text 5"/>
          <p:cNvSpPr txBox="1"/>
          <p:nvPr/>
        </p:nvSpPr>
        <p:spPr>
          <a:xfrm>
            <a:off x="914400" y="2331720"/>
            <a:ext cx="6766560" cy="3017520"/>
          </a:xfrm>
          <a:prstGeom prst="rect">
            <a:avLst/>
          </a:prstGeom>
          <a:noFill/>
          <a:ln/>
        </p:spPr>
        <p:txBody>
          <a:bodyPr wrap="square" lIns="0" tIns="0" rIns="0" bIns="0" rtlCol="0" anchor="t"/>
          <a:lstStyle/>
          <a:p>
            <a:pPr indent="0" marL="0">
              <a:spcAft>
                <a:spcPts val="600"/>
              </a:spcAft>
              <a:buNone/>
            </a:pPr>
            <a:r>
              <a:rPr lang="en-US" sz="2200" dirty="0">
                <a:solidFill>
                  <a:srgbClr val="141414"/>
                </a:solidFill>
              </a:rPr>
              <a:t>At the 114th IATDP conference, five threads ran through the week. One was simple: who owns the next action, how fast, and did it work? Coordination is a workflow, not a hope.</a:t>
            </a:r>
            <a:endParaRPr lang="en-US" sz="2200" dirty="0"/>
          </a:p>
        </p:txBody>
      </p:sp>
      <p:sp>
        <p:nvSpPr>
          <p:cNvPr id="8" name="Text 6"/>
          <p:cNvSpPr txBox="1"/>
          <p:nvPr/>
        </p:nvSpPr>
        <p:spPr>
          <a:xfrm>
            <a:off x="914400" y="5349240"/>
            <a:ext cx="6766560" cy="457200"/>
          </a:xfrm>
          <a:prstGeom prst="rect">
            <a:avLst/>
          </a:prstGeom>
          <a:noFill/>
          <a:ln/>
        </p:spPr>
        <p:txBody>
          <a:bodyPr wrap="square" lIns="0" tIns="0" rIns="0" bIns="0" rtlCol="0" anchor="b"/>
          <a:lstStyle/>
          <a:p>
            <a:pPr indent="0" marL="0">
              <a:buNone/>
            </a:pPr>
            <a:r>
              <a:rPr lang="en-US" sz="1000" i="1" dirty="0">
                <a:solidFill>
                  <a:srgbClr val="5B6577"/>
                </a:solidFill>
              </a:rPr>
              <a:t>Source: Gentle-Genitty, Attendance Talk, 114th IATDP Conference, Corpus Christi (Oct 21, 2026)</a:t>
            </a:r>
            <a:endParaRPr lang="en-US" sz="1000" dirty="0"/>
          </a:p>
        </p:txBody>
      </p:sp>
      <p:pic>
        <p:nvPicPr>
          <p:cNvPr id="9" name="Image 0" descr="Original Seat Series illustration">    </p:cNvPr>
          <p:cNvPicPr>
            <a:picLocks noChangeAspect="1"/>
          </p:cNvPicPr>
          <p:nvPr/>
        </p:nvPicPr>
        <p:blipFill>
          <a:blip r:embed="rId1"/>
          <a:stretch>
            <a:fillRect/>
          </a:stretch>
        </p:blipFill>
        <p:spPr>
          <a:xfrm>
            <a:off x="8412480" y="1828800"/>
            <a:ext cx="3291840" cy="3291840"/>
          </a:xfrm>
          <a:prstGeom prst="rect">
            <a:avLst/>
          </a:prstGeom>
        </p:spPr>
      </p:pic>
      <p:sp>
        <p:nvSpPr>
          <p:cNvPr id="10" name="Text 7"/>
          <p:cNvSpPr txBox="1"/>
          <p:nvPr/>
        </p:nvSpPr>
        <p:spPr>
          <a:xfrm>
            <a:off x="8412480" y="5212080"/>
            <a:ext cx="3291840" cy="640080"/>
          </a:xfrm>
          <a:prstGeom prst="rect">
            <a:avLst/>
          </a:prstGeom>
          <a:noFill/>
          <a:ln/>
        </p:spPr>
        <p:txBody>
          <a:bodyPr wrap="square" lIns="0" tIns="0" rIns="0" bIns="0" rtlCol="0" anchor="ctr"/>
          <a:lstStyle/>
          <a:p>
            <a:pPr indent="0" marL="0">
              <a:buNone/>
            </a:pPr>
            <a:r>
              <a:rPr lang="en-US" sz="1000" i="1" dirty="0">
                <a:solidFill>
                  <a:srgbClr val="5B6577"/>
                </a:solidFill>
              </a:rPr>
              <a:t>Every story in this series is a composite or a published case. Names are invented.</a:t>
            </a:r>
            <a:endParaRPr lang="en-US" sz="1000" dirty="0"/>
          </a:p>
        </p:txBody>
      </p:sp>
      <p:pic>
        <p:nvPicPr>
          <p:cNvPr id="11"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2" name="Text 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3"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4" name="Text 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03 THE QUESTION WE HEAR</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What attendance teams are asking</a:t>
            </a:r>
            <a:endParaRPr lang="en-US" sz="3200" dirty="0"/>
          </a:p>
        </p:txBody>
      </p:sp>
      <p:sp>
        <p:nvSpPr>
          <p:cNvPr id="5" name="Question card"/>
          <p:cNvSpPr/>
          <p:nvPr/>
        </p:nvSpPr>
        <p:spPr>
          <a:xfrm>
            <a:off x="548640" y="1691640"/>
            <a:ext cx="11064240" cy="1325880"/>
          </a:xfrm>
          <a:prstGeom prst="roundRect">
            <a:avLst>
              <a:gd name="adj" fmla="val 10345"/>
            </a:avLst>
          </a:prstGeom>
          <a:solidFill>
            <a:srgbClr val="0D2240"/>
          </a:solidFill>
          <a:ln w="12700">
            <a:solidFill>
              <a:srgbClr val="0D2240"/>
            </a:solidFill>
            <a:prstDash val="solid"/>
          </a:ln>
        </p:spPr>
      </p:sp>
      <p:sp>
        <p:nvSpPr>
          <p:cNvPr id="6" name="Text 4"/>
          <p:cNvSpPr txBox="1"/>
          <p:nvPr/>
        </p:nvSpPr>
        <p:spPr>
          <a:xfrm>
            <a:off x="868680" y="1783080"/>
            <a:ext cx="10424160" cy="114300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How should our attendance team be built so every case has an owner and a clock?</a:t>
            </a:r>
            <a:endParaRPr lang="en-US" sz="2400" dirty="0"/>
          </a:p>
        </p:txBody>
      </p:sp>
      <p:sp>
        <p:nvSpPr>
          <p:cNvPr id="7" name="Concern 1"/>
          <p:cNvSpPr/>
          <p:nvPr/>
        </p:nvSpPr>
        <p:spPr>
          <a:xfrm>
            <a:off x="548640" y="3291840"/>
            <a:ext cx="3566160" cy="2651760"/>
          </a:xfrm>
          <a:prstGeom prst="roundRect">
            <a:avLst>
              <a:gd name="adj" fmla="val 4138"/>
            </a:avLst>
          </a:prstGeom>
          <a:solidFill>
            <a:srgbClr val="FFFFFF"/>
          </a:solidFill>
          <a:ln w="12700">
            <a:solidFill>
              <a:srgbClr val="D9DEE8"/>
            </a:solidFill>
            <a:prstDash val="solid"/>
          </a:ln>
        </p:spPr>
      </p:sp>
      <p:sp>
        <p:nvSpPr>
          <p:cNvPr id="8" name="Shape 6"/>
          <p:cNvSpPr/>
          <p:nvPr/>
        </p:nvSpPr>
        <p:spPr>
          <a:xfrm>
            <a:off x="822960" y="3520440"/>
            <a:ext cx="640080" cy="640080"/>
          </a:xfrm>
          <a:prstGeom prst="ellipse">
            <a:avLst/>
          </a:prstGeom>
          <a:solidFill>
            <a:srgbClr val="E1251B"/>
          </a:solidFill>
          <a:ln w="12700">
            <a:solidFill>
              <a:srgbClr val="E1251B"/>
            </a:solidFill>
            <a:prstDash val="solid"/>
          </a:ln>
        </p:spPr>
      </p:sp>
      <p:sp>
        <p:nvSpPr>
          <p:cNvPr id="9" name="Text 7"/>
          <p:cNvSpPr txBox="1"/>
          <p:nvPr/>
        </p:nvSpPr>
        <p:spPr>
          <a:xfrm>
            <a:off x="82296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p:txBody>
      </p:sp>
      <p:sp>
        <p:nvSpPr>
          <p:cNvPr id="10" name="Text 8"/>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Meetings review lists without assigning owners.</a:t>
            </a:r>
            <a:endParaRPr lang="en-US" sz="2000" dirty="0"/>
          </a:p>
        </p:txBody>
      </p:sp>
      <p:sp>
        <p:nvSpPr>
          <p:cNvPr id="11" name="Concern 2"/>
          <p:cNvSpPr/>
          <p:nvPr/>
        </p:nvSpPr>
        <p:spPr>
          <a:xfrm>
            <a:off x="4297680" y="3291840"/>
            <a:ext cx="3566160" cy="2651760"/>
          </a:xfrm>
          <a:prstGeom prst="roundRect">
            <a:avLst>
              <a:gd name="adj" fmla="val 4138"/>
            </a:avLst>
          </a:prstGeom>
          <a:solidFill>
            <a:srgbClr val="FFFFFF"/>
          </a:solidFill>
          <a:ln w="12700">
            <a:solidFill>
              <a:srgbClr val="D9DEE8"/>
            </a:solidFill>
            <a:prstDash val="solid"/>
          </a:ln>
        </p:spPr>
      </p:sp>
      <p:sp>
        <p:nvSpPr>
          <p:cNvPr id="12" name="Shape 10"/>
          <p:cNvSpPr/>
          <p:nvPr/>
        </p:nvSpPr>
        <p:spPr>
          <a:xfrm>
            <a:off x="4572000" y="3520440"/>
            <a:ext cx="640080" cy="640080"/>
          </a:xfrm>
          <a:prstGeom prst="ellipse">
            <a:avLst/>
          </a:prstGeom>
          <a:solidFill>
            <a:srgbClr val="1948AA"/>
          </a:solidFill>
          <a:ln w="12700">
            <a:solidFill>
              <a:srgbClr val="1948AA"/>
            </a:solidFill>
            <a:prstDash val="solid"/>
          </a:ln>
        </p:spPr>
      </p:sp>
      <p:sp>
        <p:nvSpPr>
          <p:cNvPr id="13" name="Text 11"/>
          <p:cNvSpPr txBox="1"/>
          <p:nvPr/>
        </p:nvSpPr>
        <p:spPr>
          <a:xfrm>
            <a:off x="457200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Cases stall between offices.</a:t>
            </a:r>
            <a:endParaRPr lang="en-US" sz="2000" dirty="0"/>
          </a:p>
        </p:txBody>
      </p:sp>
      <p:sp>
        <p:nvSpPr>
          <p:cNvPr id="15" name="Concern 3"/>
          <p:cNvSpPr/>
          <p:nvPr/>
        </p:nvSpPr>
        <p:spPr>
          <a:xfrm>
            <a:off x="8046720" y="3291840"/>
            <a:ext cx="3566160" cy="2651760"/>
          </a:xfrm>
          <a:prstGeom prst="roundRect">
            <a:avLst>
              <a:gd name="adj" fmla="val 4138"/>
            </a:avLst>
          </a:prstGeom>
          <a:solidFill>
            <a:srgbClr val="FFFFFF"/>
          </a:solidFill>
          <a:ln w="12700">
            <a:solidFill>
              <a:srgbClr val="D9DEE8"/>
            </a:solidFill>
            <a:prstDash val="solid"/>
          </a:ln>
        </p:spPr>
      </p:sp>
      <p:sp>
        <p:nvSpPr>
          <p:cNvPr id="16" name="Shape 14"/>
          <p:cNvSpPr/>
          <p:nvPr/>
        </p:nvSpPr>
        <p:spPr>
          <a:xfrm>
            <a:off x="8321040" y="3520440"/>
            <a:ext cx="640080" cy="640080"/>
          </a:xfrm>
          <a:prstGeom prst="ellipse">
            <a:avLst/>
          </a:prstGeom>
          <a:solidFill>
            <a:srgbClr val="F4A91D"/>
          </a:solidFill>
          <a:ln w="12700">
            <a:solidFill>
              <a:srgbClr val="F4A91D"/>
            </a:solidFill>
            <a:prstDash val="solid"/>
          </a:ln>
        </p:spPr>
      </p:sp>
      <p:sp>
        <p:nvSpPr>
          <p:cNvPr id="17" name="Text 15"/>
          <p:cNvSpPr txBox="1"/>
          <p:nvPr/>
        </p:nvSpPr>
        <p:spPr>
          <a:xfrm>
            <a:off x="832104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3</a:t>
            </a:r>
            <a:endParaRPr lang="en-US" sz="2200" dirty="0"/>
          </a:p>
        </p:txBody>
      </p:sp>
      <p:sp>
        <p:nvSpPr>
          <p:cNvPr id="18" name="Text 16"/>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Teams track counts but not outcomes.</a:t>
            </a:r>
            <a:endParaRPr lang="en-US" sz="2000" dirty="0"/>
          </a:p>
        </p:txBody>
      </p:sp>
      <p:pic>
        <p:nvPicPr>
          <p:cNvPr id="19"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0" name="Text 1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1"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2" name="Text 1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04 NAME IT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Shared words before shared work</a:t>
            </a:r>
            <a:endParaRPr lang="en-US" sz="3200" dirty="0"/>
          </a:p>
        </p:txBody>
      </p:sp>
      <p:sp>
        <p:nvSpPr>
          <p:cNvPr id="5" name="Term 1"/>
          <p:cNvSpPr/>
          <p:nvPr/>
        </p:nvSpPr>
        <p:spPr>
          <a:xfrm>
            <a:off x="548640" y="1783080"/>
            <a:ext cx="3566160" cy="4114800"/>
          </a:xfrm>
          <a:prstGeom prst="roundRect">
            <a:avLst>
              <a:gd name="adj" fmla="val 3846"/>
            </a:avLst>
          </a:prstGeom>
          <a:solidFill>
            <a:srgbClr val="F2F4F8"/>
          </a:solidFill>
          <a:ln w="12700">
            <a:solidFill>
              <a:srgbClr val="F2F4F8"/>
            </a:solidFill>
            <a:prstDash val="solid"/>
          </a:ln>
        </p:spPr>
      </p:sp>
      <p:sp>
        <p:nvSpPr>
          <p:cNvPr id="6" name="Shape 4"/>
          <p:cNvSpPr/>
          <p:nvPr/>
        </p:nvSpPr>
        <p:spPr>
          <a:xfrm>
            <a:off x="822960" y="2057400"/>
            <a:ext cx="777240" cy="777240"/>
          </a:xfrm>
          <a:prstGeom prst="ellipse">
            <a:avLst/>
          </a:prstGeom>
          <a:solidFill>
            <a:srgbClr val="E1251B"/>
          </a:solidFill>
          <a:ln w="12700">
            <a:solidFill>
              <a:srgbClr val="E1251B"/>
            </a:solidFill>
            <a:prstDash val="solid"/>
          </a:ln>
        </p:spPr>
      </p:sp>
      <p:sp>
        <p:nvSpPr>
          <p:cNvPr id="7" name="Text 5"/>
          <p:cNvSpPr txBox="1"/>
          <p:nvPr/>
        </p:nvSpPr>
        <p:spPr>
          <a:xfrm>
            <a:off x="82296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O</a:t>
            </a:r>
            <a:endParaRPr lang="en-US" sz="2800" dirty="0"/>
          </a:p>
        </p:txBody>
      </p:sp>
      <p:sp>
        <p:nvSpPr>
          <p:cNvPr id="8" name="Text 6"/>
          <p:cNvSpPr txBox="1"/>
          <p:nvPr/>
        </p:nvSpPr>
        <p:spPr>
          <a:xfrm>
            <a:off x="82296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Owner</a:t>
            </a:r>
            <a:endParaRPr lang="en-US" sz="2200" dirty="0"/>
          </a:p>
        </p:txBody>
      </p:sp>
      <p:sp>
        <p:nvSpPr>
          <p:cNvPr id="9" name="Text 7"/>
          <p:cNvSpPr txBox="1"/>
          <p:nvPr/>
        </p:nvSpPr>
        <p:spPr>
          <a:xfrm>
            <a:off x="82296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One named person responsible for the next action.</a:t>
            </a:r>
            <a:endParaRPr lang="en-US" sz="1800" dirty="0"/>
          </a:p>
        </p:txBody>
      </p:sp>
      <p:sp>
        <p:nvSpPr>
          <p:cNvPr id="10" name="Term 2"/>
          <p:cNvSpPr/>
          <p:nvPr/>
        </p:nvSpPr>
        <p:spPr>
          <a:xfrm>
            <a:off x="4297680" y="1783080"/>
            <a:ext cx="3566160" cy="4114800"/>
          </a:xfrm>
          <a:prstGeom prst="roundRect">
            <a:avLst>
              <a:gd name="adj" fmla="val 3846"/>
            </a:avLst>
          </a:prstGeom>
          <a:solidFill>
            <a:srgbClr val="0D2240"/>
          </a:solidFill>
          <a:ln w="12700">
            <a:solidFill>
              <a:srgbClr val="0D2240"/>
            </a:solidFill>
            <a:prstDash val="solid"/>
          </a:ln>
        </p:spPr>
      </p:sp>
      <p:sp>
        <p:nvSpPr>
          <p:cNvPr id="11" name="Shape 9"/>
          <p:cNvSpPr/>
          <p:nvPr/>
        </p:nvSpPr>
        <p:spPr>
          <a:xfrm>
            <a:off x="4572000" y="2057400"/>
            <a:ext cx="777240" cy="777240"/>
          </a:xfrm>
          <a:prstGeom prst="ellipse">
            <a:avLst/>
          </a:prstGeom>
          <a:solidFill>
            <a:srgbClr val="1948AA"/>
          </a:solidFill>
          <a:ln w="12700">
            <a:solidFill>
              <a:srgbClr val="1948AA"/>
            </a:solidFill>
            <a:prstDash val="solid"/>
          </a:ln>
        </p:spPr>
      </p:sp>
      <p:sp>
        <p:nvSpPr>
          <p:cNvPr id="12" name="Text 10"/>
          <p:cNvSpPr txBox="1"/>
          <p:nvPr/>
        </p:nvSpPr>
        <p:spPr>
          <a:xfrm>
            <a:off x="457200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C</a:t>
            </a:r>
            <a:endParaRPr lang="en-US" sz="2800" dirty="0"/>
          </a:p>
        </p:txBody>
      </p:sp>
      <p:sp>
        <p:nvSpPr>
          <p:cNvPr id="13" name="Text 11"/>
          <p:cNvSpPr txBox="1"/>
          <p:nvPr/>
        </p:nvSpPr>
        <p:spPr>
          <a:xfrm>
            <a:off x="4572000" y="3017520"/>
            <a:ext cx="3017520" cy="822960"/>
          </a:xfrm>
          <a:prstGeom prst="rect">
            <a:avLst/>
          </a:prstGeom>
          <a:noFill/>
          <a:ln/>
        </p:spPr>
        <p:txBody>
          <a:bodyPr wrap="square" lIns="0" tIns="0" rIns="0" bIns="0" rtlCol="0" anchor="t"/>
          <a:lstStyle/>
          <a:p>
            <a:pPr indent="0" marL="0">
              <a:buNone/>
            </a:pPr>
            <a:r>
              <a:rPr lang="en-US" sz="2200" b="1" dirty="0">
                <a:solidFill>
                  <a:srgbClr val="F4A91D"/>
                </a:solidFill>
                <a:latin typeface="Cambria" pitchFamily="34" charset="0"/>
                <a:ea typeface="Cambria" pitchFamily="34" charset="-122"/>
                <a:cs typeface="Cambria" pitchFamily="34" charset="-120"/>
              </a:rPr>
              <a:t>Clock</a:t>
            </a:r>
            <a:endParaRPr lang="en-US" sz="2200" dirty="0"/>
          </a:p>
        </p:txBody>
      </p:sp>
      <p:sp>
        <p:nvSpPr>
          <p:cNvPr id="14" name="Text 12"/>
          <p:cNvSpPr txBox="1"/>
          <p:nvPr/>
        </p:nvSpPr>
        <p:spPr>
          <a:xfrm>
            <a:off x="4572000" y="3886200"/>
            <a:ext cx="3017520" cy="1828800"/>
          </a:xfrm>
          <a:prstGeom prst="rect">
            <a:avLst/>
          </a:prstGeom>
          <a:noFill/>
          <a:ln/>
        </p:spPr>
        <p:txBody>
          <a:bodyPr wrap="square" lIns="0" tIns="0" rIns="0" bIns="0" rtlCol="0" anchor="t"/>
          <a:lstStyle/>
          <a:p>
            <a:pPr indent="0" marL="0">
              <a:buNone/>
            </a:pPr>
            <a:r>
              <a:rPr lang="en-US" sz="1800" dirty="0">
                <a:solidFill>
                  <a:srgbClr val="FFFFFF"/>
                </a:solidFill>
              </a:rPr>
              <a:t>A date by which the action happens.</a:t>
            </a:r>
            <a:endParaRPr lang="en-US" sz="1800" dirty="0"/>
          </a:p>
        </p:txBody>
      </p:sp>
      <p:sp>
        <p:nvSpPr>
          <p:cNvPr id="15" name="Term 3"/>
          <p:cNvSpPr/>
          <p:nvPr/>
        </p:nvSpPr>
        <p:spPr>
          <a:xfrm>
            <a:off x="8046720" y="1783080"/>
            <a:ext cx="3566160" cy="4114800"/>
          </a:xfrm>
          <a:prstGeom prst="roundRect">
            <a:avLst>
              <a:gd name="adj" fmla="val 3846"/>
            </a:avLst>
          </a:prstGeom>
          <a:solidFill>
            <a:srgbClr val="F2F4F8"/>
          </a:solidFill>
          <a:ln w="12700">
            <a:solidFill>
              <a:srgbClr val="F2F4F8"/>
            </a:solidFill>
            <a:prstDash val="solid"/>
          </a:ln>
        </p:spPr>
      </p:sp>
      <p:sp>
        <p:nvSpPr>
          <p:cNvPr id="16" name="Shape 14"/>
          <p:cNvSpPr/>
          <p:nvPr/>
        </p:nvSpPr>
        <p:spPr>
          <a:xfrm>
            <a:off x="8321040" y="2057400"/>
            <a:ext cx="777240" cy="777240"/>
          </a:xfrm>
          <a:prstGeom prst="ellipse">
            <a:avLst/>
          </a:prstGeom>
          <a:solidFill>
            <a:srgbClr val="F4A91D"/>
          </a:solidFill>
          <a:ln w="12700">
            <a:solidFill>
              <a:srgbClr val="F4A91D"/>
            </a:solidFill>
            <a:prstDash val="solid"/>
          </a:ln>
        </p:spPr>
      </p:sp>
      <p:sp>
        <p:nvSpPr>
          <p:cNvPr id="17" name="Text 15"/>
          <p:cNvSpPr txBox="1"/>
          <p:nvPr/>
        </p:nvSpPr>
        <p:spPr>
          <a:xfrm>
            <a:off x="832104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S</a:t>
            </a:r>
            <a:endParaRPr lang="en-US" sz="2800" dirty="0"/>
          </a:p>
        </p:txBody>
      </p:sp>
      <p:sp>
        <p:nvSpPr>
          <p:cNvPr id="18" name="Text 16"/>
          <p:cNvSpPr txBox="1"/>
          <p:nvPr/>
        </p:nvSpPr>
        <p:spPr>
          <a:xfrm>
            <a:off x="832104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Seam owner</a:t>
            </a:r>
            <a:endParaRPr lang="en-US" sz="2200" dirty="0"/>
          </a:p>
        </p:txBody>
      </p:sp>
      <p:sp>
        <p:nvSpPr>
          <p:cNvPr id="19" name="Text 17"/>
          <p:cNvSpPr txBox="1"/>
          <p:nvPr/>
        </p:nvSpPr>
        <p:spPr>
          <a:xfrm>
            <a:off x="832104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The person accountable for gaps between systems.</a:t>
            </a:r>
            <a:endParaRPr lang="en-US" sz="1800" dirty="0"/>
          </a:p>
        </p:txBody>
      </p:sp>
      <p:pic>
        <p:nvPicPr>
          <p:cNvPr id="20"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1" name="Text 1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2"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3" name="Text 1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31  ·  05 WHAT THE EVIDENCE SAYS</a:t>
            </a:r>
            <a:endParaRPr lang="en-US" sz="1100" dirty="0"/>
          </a:p>
        </p:txBody>
      </p:sp>
      <p:sp>
        <p:nvSpPr>
          <p:cNvPr id="3" name="Text 1"/>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numbers behind the moment</a:t>
            </a:r>
            <a:endParaRPr lang="en-US" sz="3200" dirty="0"/>
          </a:p>
        </p:txBody>
      </p:sp>
      <p:sp>
        <p:nvSpPr>
          <p:cNvPr id="4" name="Stat 1"/>
          <p:cNvSpPr/>
          <p:nvPr/>
        </p:nvSpPr>
        <p:spPr>
          <a:xfrm>
            <a:off x="548640" y="1783080"/>
            <a:ext cx="3566160" cy="4160520"/>
          </a:xfrm>
          <a:prstGeom prst="roundRect">
            <a:avLst>
              <a:gd name="adj" fmla="val 3846"/>
            </a:avLst>
          </a:prstGeom>
          <a:solidFill>
            <a:srgbClr val="16305A"/>
          </a:solidFill>
          <a:ln w="12700">
            <a:solidFill>
              <a:srgbClr val="2A4675"/>
            </a:solidFill>
            <a:prstDash val="solid"/>
          </a:ln>
        </p:spPr>
      </p:sp>
      <p:sp>
        <p:nvSpPr>
          <p:cNvPr id="5" name="Text 3"/>
          <p:cNvSpPr txBox="1"/>
          <p:nvPr/>
        </p:nvSpPr>
        <p:spPr>
          <a:xfrm>
            <a:off x="777240" y="1965960"/>
            <a:ext cx="3108960" cy="12801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10 days</a:t>
            </a:r>
            <a:endParaRPr lang="en-US" sz="4000" dirty="0"/>
          </a:p>
        </p:txBody>
      </p:sp>
      <p:sp>
        <p:nvSpPr>
          <p:cNvPr id="6" name="Text 4"/>
          <p:cNvSpPr txBox="1"/>
          <p:nvPr/>
        </p:nvSpPr>
        <p:spPr>
          <a:xfrm>
            <a:off x="77724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data refresh in tiered early-warning systems</a:t>
            </a:r>
            <a:endParaRPr lang="en-US" sz="1600" dirty="0"/>
          </a:p>
        </p:txBody>
      </p:sp>
      <p:sp>
        <p:nvSpPr>
          <p:cNvPr id="7" name="Text 5"/>
          <p:cNvSpPr txBox="1"/>
          <p:nvPr/>
        </p:nvSpPr>
        <p:spPr>
          <a:xfrm>
            <a:off x="77724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Gentle-Genitty, Your Presence Matters national deck (2026)</a:t>
            </a:r>
            <a:endParaRPr lang="en-US" sz="900" dirty="0"/>
          </a:p>
        </p:txBody>
      </p:sp>
      <p:sp>
        <p:nvSpPr>
          <p:cNvPr id="8" name="Stat 2"/>
          <p:cNvSpPr/>
          <p:nvPr/>
        </p:nvSpPr>
        <p:spPr>
          <a:xfrm>
            <a:off x="4297680" y="1783080"/>
            <a:ext cx="3566160" cy="4160520"/>
          </a:xfrm>
          <a:prstGeom prst="roundRect">
            <a:avLst>
              <a:gd name="adj" fmla="val 3846"/>
            </a:avLst>
          </a:prstGeom>
          <a:solidFill>
            <a:srgbClr val="16305A"/>
          </a:solidFill>
          <a:ln w="12700">
            <a:solidFill>
              <a:srgbClr val="2A4675"/>
            </a:solidFill>
            <a:prstDash val="solid"/>
          </a:ln>
        </p:spPr>
      </p:sp>
      <p:sp>
        <p:nvSpPr>
          <p:cNvPr id="9" name="Text 7"/>
          <p:cNvSpPr txBox="1"/>
          <p:nvPr/>
        </p:nvSpPr>
        <p:spPr>
          <a:xfrm>
            <a:off x="4526280" y="1965960"/>
            <a:ext cx="3108960" cy="1280160"/>
          </a:xfrm>
          <a:prstGeom prst="rect">
            <a:avLst/>
          </a:prstGeom>
          <a:noFill/>
          <a:ln/>
        </p:spPr>
        <p:txBody>
          <a:bodyPr wrap="square" lIns="0" tIns="0" rIns="0" bIns="0" rtlCol="0" anchor="ctr"/>
          <a:lstStyle/>
          <a:p>
            <a:pPr indent="0" marL="0">
              <a:buNone/>
            </a:pPr>
            <a:r>
              <a:rPr lang="en-US" sz="5400" b="1" dirty="0">
                <a:solidFill>
                  <a:srgbClr val="78AAE6"/>
                </a:solidFill>
                <a:latin typeface="Cambria" pitchFamily="34" charset="0"/>
                <a:ea typeface="Cambria" pitchFamily="34" charset="-122"/>
                <a:cs typeface="Cambria" pitchFamily="34" charset="-120"/>
              </a:rPr>
              <a:t>77%</a:t>
            </a:r>
            <a:endParaRPr lang="en-US" sz="5400" dirty="0"/>
          </a:p>
        </p:txBody>
      </p:sp>
      <p:sp>
        <p:nvSpPr>
          <p:cNvPr id="10" name="Text 8"/>
          <p:cNvSpPr txBox="1"/>
          <p:nvPr/>
        </p:nvSpPr>
        <p:spPr>
          <a:xfrm>
            <a:off x="452628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of schools using effective strategies reduce chronic absence</a:t>
            </a:r>
            <a:endParaRPr lang="en-US" sz="1600" dirty="0"/>
          </a:p>
        </p:txBody>
      </p:sp>
      <p:sp>
        <p:nvSpPr>
          <p:cNvPr id="11" name="Text 9"/>
          <p:cNvSpPr txBox="1"/>
          <p:nvPr/>
        </p:nvSpPr>
        <p:spPr>
          <a:xfrm>
            <a:off x="452628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HEDCO Institute meta-analysis, University of Oregon (2025-2026), 49 U.S. studies</a:t>
            </a:r>
            <a:endParaRPr lang="en-US" sz="900" dirty="0"/>
          </a:p>
        </p:txBody>
      </p:sp>
      <p:sp>
        <p:nvSpPr>
          <p:cNvPr id="12" name="Stat 3"/>
          <p:cNvSpPr/>
          <p:nvPr/>
        </p:nvSpPr>
        <p:spPr>
          <a:xfrm>
            <a:off x="8046720" y="1783080"/>
            <a:ext cx="3566160" cy="4160520"/>
          </a:xfrm>
          <a:prstGeom prst="roundRect">
            <a:avLst>
              <a:gd name="adj" fmla="val 3846"/>
            </a:avLst>
          </a:prstGeom>
          <a:solidFill>
            <a:srgbClr val="16305A"/>
          </a:solidFill>
          <a:ln w="12700">
            <a:solidFill>
              <a:srgbClr val="2A4675"/>
            </a:solidFill>
            <a:prstDash val="solid"/>
          </a:ln>
        </p:spPr>
      </p:sp>
      <p:sp>
        <p:nvSpPr>
          <p:cNvPr id="13" name="Text 11"/>
          <p:cNvSpPr txBox="1"/>
          <p:nvPr/>
        </p:nvSpPr>
        <p:spPr>
          <a:xfrm>
            <a:off x="8275320" y="1965960"/>
            <a:ext cx="3108960" cy="128016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4</a:t>
            </a:r>
            <a:endParaRPr lang="en-US" sz="5400" dirty="0"/>
          </a:p>
        </p:txBody>
      </p:sp>
      <p:sp>
        <p:nvSpPr>
          <p:cNvPr id="14" name="Text 12"/>
          <p:cNvSpPr txBox="1"/>
          <p:nvPr/>
        </p:nvSpPr>
        <p:spPr>
          <a:xfrm>
            <a:off x="827532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No Empty Seats commitments to guide every case</a:t>
            </a:r>
            <a:endParaRPr lang="en-US" sz="1600" dirty="0"/>
          </a:p>
        </p:txBody>
      </p:sp>
      <p:sp>
        <p:nvSpPr>
          <p:cNvPr id="15" name="Text 13"/>
          <p:cNvSpPr txBox="1"/>
          <p:nvPr/>
        </p:nvSpPr>
        <p:spPr>
          <a:xfrm>
            <a:off x="827532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Attendance USA, No Empty Seats National Position Statement</a:t>
            </a:r>
            <a:endParaRPr lang="en-US" sz="900" dirty="0"/>
          </a:p>
        </p:txBody>
      </p:sp>
      <p:pic>
        <p:nvPicPr>
          <p:cNvPr id="16"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7"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8"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19"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06 CLASSIFY</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Match the response to the reason</a:t>
            </a:r>
            <a:endParaRPr lang="en-US" sz="3200" dirty="0"/>
          </a:p>
        </p:txBody>
      </p:sp>
      <p:sp>
        <p:nvSpPr>
          <p:cNvPr id="5" name="Reason 1"/>
          <p:cNvSpPr/>
          <p:nvPr/>
        </p:nvSpPr>
        <p:spPr>
          <a:xfrm>
            <a:off x="548640" y="1691640"/>
            <a:ext cx="5394960" cy="1965960"/>
          </a:xfrm>
          <a:prstGeom prst="roundRect">
            <a:avLst>
              <a:gd name="adj" fmla="val 6977"/>
            </a:avLst>
          </a:prstGeom>
          <a:solidFill>
            <a:srgbClr val="E1251B"/>
          </a:solidFill>
          <a:ln w="12700">
            <a:solidFill>
              <a:srgbClr val="E1251B"/>
            </a:solidFill>
            <a:prstDash val="solid"/>
          </a:ln>
        </p:spPr>
      </p:sp>
      <p:sp>
        <p:nvSpPr>
          <p:cNvPr id="6" name="Text 4"/>
          <p:cNvSpPr txBox="1"/>
          <p:nvPr/>
        </p:nvSpPr>
        <p:spPr>
          <a:xfrm>
            <a:off x="86868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Teacher</a:t>
            </a:r>
            <a:endParaRPr lang="en-US" sz="2200" dirty="0"/>
          </a:p>
        </p:txBody>
      </p:sp>
      <p:sp>
        <p:nvSpPr>
          <p:cNvPr id="7" name="Text 5"/>
          <p:cNvSpPr txBox="1"/>
          <p:nvPr/>
        </p:nvSpPr>
        <p:spPr>
          <a:xfrm>
            <a:off x="86868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Notices and asks why first.</a:t>
            </a:r>
            <a:endParaRPr lang="en-US" sz="1600" dirty="0"/>
          </a:p>
        </p:txBody>
      </p:sp>
      <p:sp>
        <p:nvSpPr>
          <p:cNvPr id="8" name="Reason 2"/>
          <p:cNvSpPr/>
          <p:nvPr/>
        </p:nvSpPr>
        <p:spPr>
          <a:xfrm>
            <a:off x="6126480" y="1691640"/>
            <a:ext cx="5394960" cy="1965960"/>
          </a:xfrm>
          <a:prstGeom prst="roundRect">
            <a:avLst>
              <a:gd name="adj" fmla="val 6977"/>
            </a:avLst>
          </a:prstGeom>
          <a:solidFill>
            <a:srgbClr val="1948AA"/>
          </a:solidFill>
          <a:ln w="12700">
            <a:solidFill>
              <a:srgbClr val="1948AA"/>
            </a:solidFill>
            <a:prstDash val="solid"/>
          </a:ln>
        </p:spPr>
      </p:sp>
      <p:sp>
        <p:nvSpPr>
          <p:cNvPr id="9" name="Text 7"/>
          <p:cNvSpPr txBox="1"/>
          <p:nvPr/>
        </p:nvSpPr>
        <p:spPr>
          <a:xfrm>
            <a:off x="6446520" y="1874520"/>
            <a:ext cx="4754880" cy="548640"/>
          </a:xfrm>
          <a:prstGeom prst="rect">
            <a:avLst/>
          </a:prstGeom>
          <a:noFill/>
          <a:ln/>
        </p:spPr>
        <p:txBody>
          <a:bodyPr wrap="square" lIns="0" tIns="0" rIns="0" bIns="0" rtlCol="0" anchor="ctr"/>
          <a:lstStyle/>
          <a:p>
            <a:pPr indent="0" marL="0">
              <a:buNone/>
            </a:pPr>
            <a:r>
              <a:rPr lang="en-US" sz="2100" b="1" dirty="0">
                <a:solidFill>
                  <a:srgbClr val="FFFFFF"/>
                </a:solidFill>
                <a:latin typeface="Cambria" pitchFamily="34" charset="0"/>
                <a:ea typeface="Cambria" pitchFamily="34" charset="-122"/>
                <a:cs typeface="Cambria" pitchFamily="34" charset="-120"/>
              </a:rPr>
              <a:t>Counselor / social worker</a:t>
            </a:r>
            <a:endParaRPr lang="en-US" sz="2100" dirty="0"/>
          </a:p>
        </p:txBody>
      </p:sp>
      <p:sp>
        <p:nvSpPr>
          <p:cNvPr id="10" name="Text 8"/>
          <p:cNvSpPr txBox="1"/>
          <p:nvPr/>
        </p:nvSpPr>
        <p:spPr>
          <a:xfrm>
            <a:off x="644652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Classifies and builds SALT plans.</a:t>
            </a:r>
            <a:endParaRPr lang="en-US" sz="1600" dirty="0"/>
          </a:p>
        </p:txBody>
      </p:sp>
      <p:sp>
        <p:nvSpPr>
          <p:cNvPr id="11" name="Reason 3"/>
          <p:cNvSpPr/>
          <p:nvPr/>
        </p:nvSpPr>
        <p:spPr>
          <a:xfrm>
            <a:off x="548640" y="3840480"/>
            <a:ext cx="5394960" cy="1965960"/>
          </a:xfrm>
          <a:prstGeom prst="roundRect">
            <a:avLst>
              <a:gd name="adj" fmla="val 6977"/>
            </a:avLst>
          </a:prstGeom>
          <a:solidFill>
            <a:srgbClr val="F4A91D"/>
          </a:solidFill>
          <a:ln w="12700">
            <a:solidFill>
              <a:srgbClr val="F4A91D"/>
            </a:solidFill>
            <a:prstDash val="solid"/>
          </a:ln>
        </p:spPr>
      </p:sp>
      <p:sp>
        <p:nvSpPr>
          <p:cNvPr id="12" name="Text 10"/>
          <p:cNvSpPr txBox="1"/>
          <p:nvPr/>
        </p:nvSpPr>
        <p:spPr>
          <a:xfrm>
            <a:off x="868680" y="4023360"/>
            <a:ext cx="4754880" cy="548640"/>
          </a:xfrm>
          <a:prstGeom prst="rect">
            <a:avLst/>
          </a:prstGeom>
          <a:noFill/>
          <a:ln/>
        </p:spPr>
        <p:txBody>
          <a:bodyPr wrap="square" lIns="0" tIns="0" rIns="0" bIns="0" rtlCol="0" anchor="ctr"/>
          <a:lstStyle/>
          <a:p>
            <a:pPr indent="0" marL="0">
              <a:buNone/>
            </a:pPr>
            <a:r>
              <a:rPr lang="en-US" sz="2200" b="1" dirty="0">
                <a:solidFill>
                  <a:srgbClr val="0D2240"/>
                </a:solidFill>
                <a:latin typeface="Cambria" pitchFamily="34" charset="0"/>
                <a:ea typeface="Cambria" pitchFamily="34" charset="-122"/>
                <a:cs typeface="Cambria" pitchFamily="34" charset="-120"/>
              </a:rPr>
              <a:t>Liaisons</a:t>
            </a:r>
            <a:endParaRPr lang="en-US" sz="2200" dirty="0"/>
          </a:p>
        </p:txBody>
      </p:sp>
      <p:sp>
        <p:nvSpPr>
          <p:cNvPr id="13" name="Text 11"/>
          <p:cNvSpPr txBox="1"/>
          <p:nvPr/>
        </p:nvSpPr>
        <p:spPr>
          <a:xfrm>
            <a:off x="868680" y="4617720"/>
            <a:ext cx="4754880" cy="1051560"/>
          </a:xfrm>
          <a:prstGeom prst="rect">
            <a:avLst/>
          </a:prstGeom>
          <a:noFill/>
          <a:ln/>
        </p:spPr>
        <p:txBody>
          <a:bodyPr wrap="square" lIns="0" tIns="0" rIns="0" bIns="0" rtlCol="0" anchor="t"/>
          <a:lstStyle/>
          <a:p>
            <a:pPr indent="0" marL="0">
              <a:buNone/>
            </a:pPr>
            <a:r>
              <a:rPr lang="en-US" sz="1600" dirty="0">
                <a:solidFill>
                  <a:srgbClr val="0D2240"/>
                </a:solidFill>
              </a:rPr>
              <a:t>Housing, foster care, family partners.</a:t>
            </a:r>
            <a:endParaRPr lang="en-US" sz="1600" dirty="0"/>
          </a:p>
        </p:txBody>
      </p:sp>
      <p:sp>
        <p:nvSpPr>
          <p:cNvPr id="14" name="Reason 4"/>
          <p:cNvSpPr/>
          <p:nvPr/>
        </p:nvSpPr>
        <p:spPr>
          <a:xfrm>
            <a:off x="6126480" y="3840480"/>
            <a:ext cx="5394960" cy="1965960"/>
          </a:xfrm>
          <a:prstGeom prst="roundRect">
            <a:avLst>
              <a:gd name="adj" fmla="val 6977"/>
            </a:avLst>
          </a:prstGeom>
          <a:solidFill>
            <a:srgbClr val="0D2240"/>
          </a:solidFill>
          <a:ln w="12700">
            <a:solidFill>
              <a:srgbClr val="0D2240"/>
            </a:solidFill>
            <a:prstDash val="solid"/>
          </a:ln>
        </p:spPr>
      </p:sp>
      <p:sp>
        <p:nvSpPr>
          <p:cNvPr id="15" name="Text 13"/>
          <p:cNvSpPr txBox="1"/>
          <p:nvPr/>
        </p:nvSpPr>
        <p:spPr>
          <a:xfrm>
            <a:off x="6446520" y="402336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Administrator</a:t>
            </a:r>
            <a:endParaRPr lang="en-US" sz="2200" dirty="0"/>
          </a:p>
        </p:txBody>
      </p:sp>
      <p:sp>
        <p:nvSpPr>
          <p:cNvPr id="16" name="Text 14"/>
          <p:cNvSpPr txBox="1"/>
          <p:nvPr/>
        </p:nvSpPr>
        <p:spPr>
          <a:xfrm>
            <a:off x="6446520" y="4617720"/>
            <a:ext cx="4754880" cy="1051560"/>
          </a:xfrm>
          <a:prstGeom prst="rect">
            <a:avLst/>
          </a:prstGeom>
          <a:noFill/>
          <a:ln/>
        </p:spPr>
        <p:txBody>
          <a:bodyPr wrap="square" lIns="0" tIns="0" rIns="0" bIns="0" rtlCol="0" anchor="t"/>
          <a:lstStyle/>
          <a:p>
            <a:pPr indent="0" marL="0">
              <a:buNone/>
            </a:pPr>
            <a:r>
              <a:rPr lang="en-US" sz="1600" dirty="0">
                <a:solidFill>
                  <a:srgbClr val="FFFFFF"/>
                </a:solidFill>
              </a:rPr>
              <a:t>Removes structural barriers.</a:t>
            </a:r>
            <a:endParaRPr lang="en-US" sz="1600" dirty="0"/>
          </a:p>
        </p:txBody>
      </p:sp>
      <p:pic>
        <p:nvPicPr>
          <p:cNvPr id="17"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8" name="Text 15"/>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9"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0" name="Text 16"/>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07 MONDAY MOVES</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Three moves you can make this week</a:t>
            </a:r>
            <a:endParaRPr lang="en-US" sz="3200" dirty="0"/>
          </a:p>
        </p:txBody>
      </p:sp>
      <p:sp>
        <p:nvSpPr>
          <p:cNvPr id="5" name="Move 1"/>
          <p:cNvSpPr/>
          <p:nvPr/>
        </p:nvSpPr>
        <p:spPr>
          <a:xfrm>
            <a:off x="54864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6" name="Text 4"/>
          <p:cNvSpPr txBox="1"/>
          <p:nvPr/>
        </p:nvSpPr>
        <p:spPr>
          <a:xfrm>
            <a:off x="822960" y="1920240"/>
            <a:ext cx="1280160" cy="822960"/>
          </a:xfrm>
          <a:prstGeom prst="rect">
            <a:avLst/>
          </a:prstGeom>
          <a:noFill/>
          <a:ln/>
        </p:spPr>
        <p:txBody>
          <a:bodyPr wrap="square" lIns="0" tIns="0" rIns="0" bIns="0" rtlCol="0" anchor="ctr"/>
          <a:lstStyle/>
          <a:p>
            <a:pPr indent="0" marL="0">
              <a:buNone/>
            </a:pPr>
            <a:r>
              <a:rPr lang="en-US" sz="4000" b="1" dirty="0">
                <a:solidFill>
                  <a:srgbClr val="E1251B"/>
                </a:solidFill>
                <a:latin typeface="Cambria" pitchFamily="34" charset="0"/>
                <a:ea typeface="Cambria" pitchFamily="34" charset="-122"/>
                <a:cs typeface="Cambria" pitchFamily="34" charset="-120"/>
              </a:rPr>
              <a:t>01</a:t>
            </a:r>
            <a:endParaRPr lang="en-US" sz="4000" dirty="0"/>
          </a:p>
        </p:txBody>
      </p:sp>
      <p:sp>
        <p:nvSpPr>
          <p:cNvPr id="7" name="Shape 5"/>
          <p:cNvSpPr/>
          <p:nvPr/>
        </p:nvSpPr>
        <p:spPr>
          <a:xfrm>
            <a:off x="2651760" y="2103120"/>
            <a:ext cx="1188720" cy="411480"/>
          </a:xfrm>
          <a:prstGeom prst="roundRect">
            <a:avLst>
              <a:gd name="adj" fmla="val 44444"/>
            </a:avLst>
          </a:prstGeom>
          <a:solidFill>
            <a:srgbClr val="E6F4EA"/>
          </a:solidFill>
          <a:ln w="12700">
            <a:solidFill>
              <a:srgbClr val="FFFFFF"/>
            </a:solidFill>
            <a:prstDash val="solid"/>
          </a:ln>
        </p:spPr>
      </p:sp>
      <p:sp>
        <p:nvSpPr>
          <p:cNvPr id="8" name="Text 6"/>
          <p:cNvSpPr txBox="1"/>
          <p:nvPr/>
        </p:nvSpPr>
        <p:spPr>
          <a:xfrm>
            <a:off x="265176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9" name="Text 7"/>
          <p:cNvSpPr txBox="1"/>
          <p:nvPr/>
        </p:nvSpPr>
        <p:spPr>
          <a:xfrm>
            <a:off x="82296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Name an attendance lead</a:t>
            </a:r>
            <a:endParaRPr lang="en-US" sz="2000" dirty="0"/>
          </a:p>
        </p:txBody>
      </p:sp>
      <p:sp>
        <p:nvSpPr>
          <p:cNvPr id="10" name="Text 8"/>
          <p:cNvSpPr txBox="1"/>
          <p:nvPr/>
        </p:nvSpPr>
        <p:spPr>
          <a:xfrm>
            <a:off x="82296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One person runs the review and tracks owners.</a:t>
            </a:r>
            <a:endParaRPr lang="en-US" sz="1800" dirty="0"/>
          </a:p>
        </p:txBody>
      </p:sp>
      <p:sp>
        <p:nvSpPr>
          <p:cNvPr id="11" name="Move 2"/>
          <p:cNvSpPr/>
          <p:nvPr/>
        </p:nvSpPr>
        <p:spPr>
          <a:xfrm>
            <a:off x="429768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2" name="Text 10"/>
          <p:cNvSpPr txBox="1"/>
          <p:nvPr/>
        </p:nvSpPr>
        <p:spPr>
          <a:xfrm>
            <a:off x="4572000" y="1920240"/>
            <a:ext cx="1280160" cy="822960"/>
          </a:xfrm>
          <a:prstGeom prst="rect">
            <a:avLst/>
          </a:prstGeom>
          <a:noFill/>
          <a:ln/>
        </p:spPr>
        <p:txBody>
          <a:bodyPr wrap="square" lIns="0" tIns="0" rIns="0" bIns="0" rtlCol="0" anchor="ctr"/>
          <a:lstStyle/>
          <a:p>
            <a:pPr indent="0" marL="0">
              <a:buNone/>
            </a:pPr>
            <a:r>
              <a:rPr lang="en-US" sz="4000" b="1" dirty="0">
                <a:solidFill>
                  <a:srgbClr val="1948AA"/>
                </a:solidFill>
                <a:latin typeface="Cambria" pitchFamily="34" charset="0"/>
                <a:ea typeface="Cambria" pitchFamily="34" charset="-122"/>
                <a:cs typeface="Cambria" pitchFamily="34" charset="-120"/>
              </a:rPr>
              <a:t>02</a:t>
            </a:r>
            <a:endParaRPr lang="en-US" sz="4000" dirty="0"/>
          </a:p>
        </p:txBody>
      </p:sp>
      <p:sp>
        <p:nvSpPr>
          <p:cNvPr id="13" name="Shape 11"/>
          <p:cNvSpPr/>
          <p:nvPr/>
        </p:nvSpPr>
        <p:spPr>
          <a:xfrm>
            <a:off x="6400800" y="2103120"/>
            <a:ext cx="1188720" cy="411480"/>
          </a:xfrm>
          <a:prstGeom prst="roundRect">
            <a:avLst>
              <a:gd name="adj" fmla="val 44444"/>
            </a:avLst>
          </a:prstGeom>
          <a:solidFill>
            <a:srgbClr val="E6F4EA"/>
          </a:solidFill>
          <a:ln w="12700">
            <a:solidFill>
              <a:srgbClr val="FFFFFF"/>
            </a:solidFill>
            <a:prstDash val="solid"/>
          </a:ln>
        </p:spPr>
      </p:sp>
      <p:sp>
        <p:nvSpPr>
          <p:cNvPr id="14" name="Text 12"/>
          <p:cNvSpPr txBox="1"/>
          <p:nvPr/>
        </p:nvSpPr>
        <p:spPr>
          <a:xfrm>
            <a:off x="640080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15" name="Text 13"/>
          <p:cNvSpPr txBox="1"/>
          <p:nvPr/>
        </p:nvSpPr>
        <p:spPr>
          <a:xfrm>
            <a:off x="4572000" y="2834640"/>
            <a:ext cx="3017520" cy="868680"/>
          </a:xfrm>
          <a:prstGeom prst="rect">
            <a:avLst/>
          </a:prstGeom>
          <a:noFill/>
          <a:ln/>
        </p:spPr>
        <p:txBody>
          <a:bodyPr wrap="square" lIns="0" tIns="0" rIns="0" bIns="0" rtlCol="0" anchor="t"/>
          <a:lstStyle/>
          <a:p>
            <a:pPr indent="0" marL="0">
              <a:buNone/>
            </a:pPr>
            <a:r>
              <a:rPr lang="en-US" sz="1900" b="1" dirty="0">
                <a:solidFill>
                  <a:srgbClr val="0D2240"/>
                </a:solidFill>
                <a:latin typeface="Cambria" pitchFamily="34" charset="0"/>
                <a:ea typeface="Cambria" pitchFamily="34" charset="-122"/>
                <a:cs typeface="Cambria" pitchFamily="34" charset="-120"/>
              </a:rPr>
              <a:t>Owner and date on every case</a:t>
            </a:r>
            <a:endParaRPr lang="en-US" sz="1900" dirty="0"/>
          </a:p>
        </p:txBody>
      </p:sp>
      <p:sp>
        <p:nvSpPr>
          <p:cNvPr id="16" name="Text 14"/>
          <p:cNvSpPr txBox="1"/>
          <p:nvPr/>
        </p:nvSpPr>
        <p:spPr>
          <a:xfrm>
            <a:off x="457200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No case leaves the meeting without both.</a:t>
            </a:r>
            <a:endParaRPr lang="en-US" sz="1800" dirty="0"/>
          </a:p>
        </p:txBody>
      </p:sp>
      <p:sp>
        <p:nvSpPr>
          <p:cNvPr id="17" name="Move 3"/>
          <p:cNvSpPr/>
          <p:nvPr/>
        </p:nvSpPr>
        <p:spPr>
          <a:xfrm>
            <a:off x="804672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8" name="Text 16"/>
          <p:cNvSpPr txBox="1"/>
          <p:nvPr/>
        </p:nvSpPr>
        <p:spPr>
          <a:xfrm>
            <a:off x="8321040" y="1920240"/>
            <a:ext cx="1280160" cy="8229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03</a:t>
            </a:r>
            <a:endParaRPr lang="en-US" sz="4000" dirty="0"/>
          </a:p>
        </p:txBody>
      </p:sp>
      <p:sp>
        <p:nvSpPr>
          <p:cNvPr id="19" name="Shape 17"/>
          <p:cNvSpPr/>
          <p:nvPr/>
        </p:nvSpPr>
        <p:spPr>
          <a:xfrm>
            <a:off x="10149840" y="2103120"/>
            <a:ext cx="1188720" cy="411480"/>
          </a:xfrm>
          <a:prstGeom prst="roundRect">
            <a:avLst>
              <a:gd name="adj" fmla="val 44444"/>
            </a:avLst>
          </a:prstGeom>
          <a:solidFill>
            <a:srgbClr val="E6F4EA"/>
          </a:solidFill>
          <a:ln w="12700">
            <a:solidFill>
              <a:srgbClr val="FFFFFF"/>
            </a:solidFill>
            <a:prstDash val="solid"/>
          </a:ln>
        </p:spPr>
      </p:sp>
      <p:sp>
        <p:nvSpPr>
          <p:cNvPr id="20" name="Text 18"/>
          <p:cNvSpPr txBox="1"/>
          <p:nvPr/>
        </p:nvSpPr>
        <p:spPr>
          <a:xfrm>
            <a:off x="1014984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21" name="Text 19"/>
          <p:cNvSpPr txBox="1"/>
          <p:nvPr/>
        </p:nvSpPr>
        <p:spPr>
          <a:xfrm>
            <a:off x="832104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Close the loop</a:t>
            </a:r>
            <a:endParaRPr lang="en-US" sz="2000" dirty="0"/>
          </a:p>
        </p:txBody>
      </p:sp>
      <p:sp>
        <p:nvSpPr>
          <p:cNvPr id="22" name="Text 20"/>
          <p:cNvSpPr txBox="1"/>
          <p:nvPr/>
        </p:nvSpPr>
        <p:spPr>
          <a:xfrm>
            <a:off x="832104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Each review starts with: did last time's actions happen?</a:t>
            </a:r>
            <a:endParaRPr lang="en-US" sz="18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08 FIND YOUR DATA</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A PRESENCE™ prompt for your building</a:t>
            </a:r>
            <a:endParaRPr lang="en-US" sz="3200" dirty="0"/>
          </a:p>
        </p:txBody>
      </p:sp>
      <p:sp>
        <p:nvSpPr>
          <p:cNvPr id="5" name="Shape 3"/>
          <p:cNvSpPr/>
          <p:nvPr/>
        </p:nvSpPr>
        <p:spPr>
          <a:xfrm>
            <a:off x="795528" y="1737360"/>
            <a:ext cx="868680" cy="868680"/>
          </a:xfrm>
          <a:prstGeom prst="ellipse">
            <a:avLst/>
          </a:prstGeom>
          <a:solidFill>
            <a:srgbClr val="E1251B"/>
          </a:solidFill>
          <a:ln w="12700">
            <a:solidFill>
              <a:srgbClr val="E1251B"/>
            </a:solidFill>
            <a:prstDash val="solid"/>
          </a:ln>
        </p:spPr>
      </p:sp>
      <p:sp>
        <p:nvSpPr>
          <p:cNvPr id="6" name="Text 4"/>
          <p:cNvSpPr txBox="1"/>
          <p:nvPr/>
        </p:nvSpPr>
        <p:spPr>
          <a:xfrm>
            <a:off x="79552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P</a:t>
            </a:r>
            <a:endParaRPr lang="en-US" sz="2800" dirty="0"/>
          </a:p>
        </p:txBody>
      </p:sp>
      <p:sp>
        <p:nvSpPr>
          <p:cNvPr id="7" name="Text 5"/>
          <p:cNvSpPr txBox="1"/>
          <p:nvPr/>
        </p:nvSpPr>
        <p:spPr>
          <a:xfrm>
            <a:off x="54864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Problem definition</a:t>
            </a:r>
            <a:endParaRPr lang="en-US" sz="1000" dirty="0"/>
          </a:p>
        </p:txBody>
      </p:sp>
      <p:sp>
        <p:nvSpPr>
          <p:cNvPr id="8" name="Shape 6"/>
          <p:cNvSpPr/>
          <p:nvPr/>
        </p:nvSpPr>
        <p:spPr>
          <a:xfrm>
            <a:off x="2194560" y="1737360"/>
            <a:ext cx="868680" cy="868680"/>
          </a:xfrm>
          <a:prstGeom prst="ellipse">
            <a:avLst/>
          </a:prstGeom>
          <a:solidFill>
            <a:srgbClr val="F2F4F8"/>
          </a:solidFill>
          <a:ln w="12700">
            <a:solidFill>
              <a:srgbClr val="D9DEE8"/>
            </a:solidFill>
            <a:prstDash val="solid"/>
          </a:ln>
        </p:spPr>
      </p:sp>
      <p:sp>
        <p:nvSpPr>
          <p:cNvPr id="9" name="Text 7"/>
          <p:cNvSpPr txBox="1"/>
          <p:nvPr/>
        </p:nvSpPr>
        <p:spPr>
          <a:xfrm>
            <a:off x="219456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R</a:t>
            </a:r>
            <a:endParaRPr lang="en-US" sz="2800" dirty="0"/>
          </a:p>
        </p:txBody>
      </p:sp>
      <p:sp>
        <p:nvSpPr>
          <p:cNvPr id="10" name="Text 8"/>
          <p:cNvSpPr txBox="1"/>
          <p:nvPr/>
        </p:nvSpPr>
        <p:spPr>
          <a:xfrm>
            <a:off x="194767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Research evidence</a:t>
            </a:r>
            <a:endParaRPr lang="en-US" sz="1000" dirty="0"/>
          </a:p>
        </p:txBody>
      </p:sp>
      <p:sp>
        <p:nvSpPr>
          <p:cNvPr id="11" name="Shape 9"/>
          <p:cNvSpPr/>
          <p:nvPr/>
        </p:nvSpPr>
        <p:spPr>
          <a:xfrm>
            <a:off x="3593592" y="1737360"/>
            <a:ext cx="868680" cy="868680"/>
          </a:xfrm>
          <a:prstGeom prst="ellipse">
            <a:avLst/>
          </a:prstGeom>
          <a:solidFill>
            <a:srgbClr val="F2F4F8"/>
          </a:solidFill>
          <a:ln w="12700">
            <a:solidFill>
              <a:srgbClr val="D9DEE8"/>
            </a:solidFill>
            <a:prstDash val="solid"/>
          </a:ln>
        </p:spPr>
      </p:sp>
      <p:sp>
        <p:nvSpPr>
          <p:cNvPr id="12" name="Text 10"/>
          <p:cNvSpPr txBox="1"/>
          <p:nvPr/>
        </p:nvSpPr>
        <p:spPr>
          <a:xfrm>
            <a:off x="359359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3" name="Text 11"/>
          <p:cNvSpPr txBox="1"/>
          <p:nvPr/>
        </p:nvSpPr>
        <p:spPr>
          <a:xfrm>
            <a:off x="334670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Environmental context</a:t>
            </a:r>
            <a:endParaRPr lang="en-US" sz="1000" dirty="0"/>
          </a:p>
        </p:txBody>
      </p:sp>
      <p:sp>
        <p:nvSpPr>
          <p:cNvPr id="14" name="Shape 12"/>
          <p:cNvSpPr/>
          <p:nvPr/>
        </p:nvSpPr>
        <p:spPr>
          <a:xfrm>
            <a:off x="4992624" y="1737360"/>
            <a:ext cx="868680" cy="868680"/>
          </a:xfrm>
          <a:prstGeom prst="ellipse">
            <a:avLst/>
          </a:prstGeom>
          <a:solidFill>
            <a:srgbClr val="F2F4F8"/>
          </a:solidFill>
          <a:ln w="12700">
            <a:solidFill>
              <a:srgbClr val="D9DEE8"/>
            </a:solidFill>
            <a:prstDash val="solid"/>
          </a:ln>
        </p:spPr>
      </p:sp>
      <p:sp>
        <p:nvSpPr>
          <p:cNvPr id="15" name="Text 13"/>
          <p:cNvSpPr txBox="1"/>
          <p:nvPr/>
        </p:nvSpPr>
        <p:spPr>
          <a:xfrm>
            <a:off x="4992624"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S</a:t>
            </a:r>
            <a:endParaRPr lang="en-US" sz="2800" dirty="0"/>
          </a:p>
        </p:txBody>
      </p:sp>
      <p:sp>
        <p:nvSpPr>
          <p:cNvPr id="16" name="Text 14"/>
          <p:cNvSpPr txBox="1"/>
          <p:nvPr/>
        </p:nvSpPr>
        <p:spPr>
          <a:xfrm>
            <a:off x="4745736"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Statistical analysis</a:t>
            </a:r>
            <a:endParaRPr lang="en-US" sz="1000" dirty="0"/>
          </a:p>
        </p:txBody>
      </p:sp>
      <p:sp>
        <p:nvSpPr>
          <p:cNvPr id="17" name="Shape 15"/>
          <p:cNvSpPr/>
          <p:nvPr/>
        </p:nvSpPr>
        <p:spPr>
          <a:xfrm>
            <a:off x="6391656" y="1737360"/>
            <a:ext cx="868680" cy="868680"/>
          </a:xfrm>
          <a:prstGeom prst="ellipse">
            <a:avLst/>
          </a:prstGeom>
          <a:solidFill>
            <a:srgbClr val="F2F4F8"/>
          </a:solidFill>
          <a:ln w="12700">
            <a:solidFill>
              <a:srgbClr val="D9DEE8"/>
            </a:solidFill>
            <a:prstDash val="solid"/>
          </a:ln>
        </p:spPr>
      </p:sp>
      <p:sp>
        <p:nvSpPr>
          <p:cNvPr id="18" name="Text 16"/>
          <p:cNvSpPr txBox="1"/>
          <p:nvPr/>
        </p:nvSpPr>
        <p:spPr>
          <a:xfrm>
            <a:off x="6391656"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9" name="Text 17"/>
          <p:cNvSpPr txBox="1"/>
          <p:nvPr/>
        </p:nvSpPr>
        <p:spPr>
          <a:xfrm>
            <a:off x="6144768"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Equity assessment</a:t>
            </a:r>
            <a:endParaRPr lang="en-US" sz="1000" dirty="0"/>
          </a:p>
        </p:txBody>
      </p:sp>
      <p:sp>
        <p:nvSpPr>
          <p:cNvPr id="20" name="Shape 18"/>
          <p:cNvSpPr/>
          <p:nvPr/>
        </p:nvSpPr>
        <p:spPr>
          <a:xfrm>
            <a:off x="7790688" y="1737360"/>
            <a:ext cx="868680" cy="868680"/>
          </a:xfrm>
          <a:prstGeom prst="ellipse">
            <a:avLst/>
          </a:prstGeom>
          <a:solidFill>
            <a:srgbClr val="E1251B"/>
          </a:solidFill>
          <a:ln w="12700">
            <a:solidFill>
              <a:srgbClr val="E1251B"/>
            </a:solidFill>
            <a:prstDash val="solid"/>
          </a:ln>
        </p:spPr>
      </p:sp>
      <p:sp>
        <p:nvSpPr>
          <p:cNvPr id="21" name="Text 19"/>
          <p:cNvSpPr txBox="1"/>
          <p:nvPr/>
        </p:nvSpPr>
        <p:spPr>
          <a:xfrm>
            <a:off x="779068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N</a:t>
            </a:r>
            <a:endParaRPr lang="en-US" sz="2800" dirty="0"/>
          </a:p>
        </p:txBody>
      </p:sp>
      <p:sp>
        <p:nvSpPr>
          <p:cNvPr id="22" name="Text 20"/>
          <p:cNvSpPr txBox="1"/>
          <p:nvPr/>
        </p:nvSpPr>
        <p:spPr>
          <a:xfrm>
            <a:off x="754380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Network and partnership</a:t>
            </a:r>
            <a:endParaRPr lang="en-US" sz="1000" dirty="0"/>
          </a:p>
        </p:txBody>
      </p:sp>
      <p:sp>
        <p:nvSpPr>
          <p:cNvPr id="23" name="Shape 21"/>
          <p:cNvSpPr/>
          <p:nvPr/>
        </p:nvSpPr>
        <p:spPr>
          <a:xfrm>
            <a:off x="9189720" y="1737360"/>
            <a:ext cx="868680" cy="868680"/>
          </a:xfrm>
          <a:prstGeom prst="ellipse">
            <a:avLst/>
          </a:prstGeom>
          <a:solidFill>
            <a:srgbClr val="F2F4F8"/>
          </a:solidFill>
          <a:ln w="12700">
            <a:solidFill>
              <a:srgbClr val="D9DEE8"/>
            </a:solidFill>
            <a:prstDash val="solid"/>
          </a:ln>
        </p:spPr>
      </p:sp>
      <p:sp>
        <p:nvSpPr>
          <p:cNvPr id="24" name="Text 22"/>
          <p:cNvSpPr txBox="1"/>
          <p:nvPr/>
        </p:nvSpPr>
        <p:spPr>
          <a:xfrm>
            <a:off x="918972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C</a:t>
            </a:r>
            <a:endParaRPr lang="en-US" sz="2800" dirty="0"/>
          </a:p>
        </p:txBody>
      </p:sp>
      <p:sp>
        <p:nvSpPr>
          <p:cNvPr id="25" name="Text 23"/>
          <p:cNvSpPr txBox="1"/>
          <p:nvPr/>
        </p:nvSpPr>
        <p:spPr>
          <a:xfrm>
            <a:off x="894283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Compliance and legal</a:t>
            </a:r>
            <a:endParaRPr lang="en-US" sz="1000" dirty="0"/>
          </a:p>
        </p:txBody>
      </p:sp>
      <p:sp>
        <p:nvSpPr>
          <p:cNvPr id="26" name="Shape 24"/>
          <p:cNvSpPr/>
          <p:nvPr/>
        </p:nvSpPr>
        <p:spPr>
          <a:xfrm>
            <a:off x="10588752" y="1737360"/>
            <a:ext cx="868680" cy="868680"/>
          </a:xfrm>
          <a:prstGeom prst="ellipse">
            <a:avLst/>
          </a:prstGeom>
          <a:solidFill>
            <a:srgbClr val="F2F4F8"/>
          </a:solidFill>
          <a:ln w="12700">
            <a:solidFill>
              <a:srgbClr val="D9DEE8"/>
            </a:solidFill>
            <a:prstDash val="solid"/>
          </a:ln>
        </p:spPr>
      </p:sp>
      <p:sp>
        <p:nvSpPr>
          <p:cNvPr id="27" name="Text 25"/>
          <p:cNvSpPr txBox="1"/>
          <p:nvPr/>
        </p:nvSpPr>
        <p:spPr>
          <a:xfrm>
            <a:off x="1058875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28" name="Text 26"/>
          <p:cNvSpPr txBox="1"/>
          <p:nvPr/>
        </p:nvSpPr>
        <p:spPr>
          <a:xfrm>
            <a:off x="1034186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Evidence-based recommendations</a:t>
            </a:r>
            <a:endParaRPr lang="en-US" sz="1000" dirty="0"/>
          </a:p>
        </p:txBody>
      </p:sp>
      <p:sp>
        <p:nvSpPr>
          <p:cNvPr id="29" name="Data prompt"/>
          <p:cNvSpPr/>
          <p:nvPr/>
        </p:nvSpPr>
        <p:spPr>
          <a:xfrm>
            <a:off x="548640" y="3520440"/>
            <a:ext cx="7863840" cy="2423160"/>
          </a:xfrm>
          <a:prstGeom prst="roundRect">
            <a:avLst>
              <a:gd name="adj" fmla="val 5660"/>
            </a:avLst>
          </a:prstGeom>
          <a:solidFill>
            <a:srgbClr val="0D2240"/>
          </a:solidFill>
          <a:ln w="12700">
            <a:solidFill>
              <a:srgbClr val="0D2240"/>
            </a:solidFill>
            <a:prstDash val="solid"/>
          </a:ln>
        </p:spPr>
      </p:sp>
      <p:sp>
        <p:nvSpPr>
          <p:cNvPr id="30" name="Text 28"/>
          <p:cNvSpPr txBox="1"/>
          <p:nvPr/>
        </p:nvSpPr>
        <p:spPr>
          <a:xfrm>
            <a:off x="868680" y="3703320"/>
            <a:ext cx="3657600" cy="320040"/>
          </a:xfrm>
          <a:prstGeom prst="rect">
            <a:avLst/>
          </a:prstGeom>
          <a:noFill/>
          <a:ln/>
        </p:spPr>
        <p:txBody>
          <a:bodyPr wrap="square" lIns="0" tIns="0" rIns="0" bIns="0" rtlCol="0" anchor="ctr"/>
          <a:lstStyle/>
          <a:p>
            <a:pPr indent="0" marL="0">
              <a:buNone/>
            </a:pPr>
            <a:r>
              <a:rPr lang="en-US" sz="1100" b="1" spc="200" kern="0" dirty="0">
                <a:solidFill>
                  <a:srgbClr val="F4A91D"/>
                </a:solidFill>
              </a:rPr>
              <a:t>YOUR PROMPT</a:t>
            </a:r>
            <a:endParaRPr lang="en-US" sz="1100" dirty="0"/>
          </a:p>
        </p:txBody>
      </p:sp>
      <p:sp>
        <p:nvSpPr>
          <p:cNvPr id="31" name="Text 29"/>
          <p:cNvSpPr txBox="1"/>
          <p:nvPr/>
        </p:nvSpPr>
        <p:spPr>
          <a:xfrm>
            <a:off x="868680" y="4069080"/>
            <a:ext cx="7223760" cy="1737360"/>
          </a:xfrm>
          <a:prstGeom prst="rect">
            <a:avLst/>
          </a:prstGeom>
          <a:noFill/>
          <a:ln/>
        </p:spPr>
        <p:txBody>
          <a:bodyPr wrap="square" lIns="0" tIns="0" rIns="0" bIns="0" rtlCol="0" anchor="t"/>
          <a:lstStyle/>
          <a:p>
            <a:pPr indent="0" marL="0">
              <a:buNone/>
            </a:pPr>
            <a:r>
              <a:rPr lang="en-US" sz="1900" dirty="0">
                <a:solidFill>
                  <a:srgbClr val="FFFFFF"/>
                </a:solidFill>
              </a:rPr>
              <a:t>Review last month's cases. What share had a named owner and a date? What share of actions happened?</a:t>
            </a:r>
            <a:endParaRPr lang="en-US" sz="1900" dirty="0"/>
          </a:p>
        </p:txBody>
      </p:sp>
      <p:pic>
        <p:nvPicPr>
          <p:cNvPr id="32" name="Image 0" descr="Original Seat Series illustration">    </p:cNvPr>
          <p:cNvPicPr>
            <a:picLocks noChangeAspect="1"/>
          </p:cNvPicPr>
          <p:nvPr/>
        </p:nvPicPr>
        <p:blipFill>
          <a:blip r:embed="rId1"/>
          <a:stretch>
            <a:fillRect/>
          </a:stretch>
        </p:blipFill>
        <p:spPr>
          <a:xfrm>
            <a:off x="8778240" y="3429000"/>
            <a:ext cx="2606040" cy="2606040"/>
          </a:xfrm>
          <a:prstGeom prst="rect">
            <a:avLst/>
          </a:prstGeom>
        </p:spPr>
      </p:pic>
      <p:pic>
        <p:nvPicPr>
          <p:cNvPr id="33"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34" name="Text 30"/>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35"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36" name="Text 31"/>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31  ·  09 AVOID AND MEASURE</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ATTENDANCE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Common missteps, and how you will know it works</a:t>
            </a:r>
            <a:endParaRPr lang="en-US" sz="3200" dirty="0"/>
          </a:p>
        </p:txBody>
      </p:sp>
      <p:sp>
        <p:nvSpPr>
          <p:cNvPr id="5" name="Misstep 1"/>
          <p:cNvSpPr/>
          <p:nvPr/>
        </p:nvSpPr>
        <p:spPr>
          <a:xfrm>
            <a:off x="548640" y="1783080"/>
            <a:ext cx="6583680" cy="1188720"/>
          </a:xfrm>
          <a:prstGeom prst="roundRect">
            <a:avLst>
              <a:gd name="adj" fmla="val 9231"/>
            </a:avLst>
          </a:prstGeom>
          <a:solidFill>
            <a:srgbClr val="FFFFFF"/>
          </a:solidFill>
          <a:ln w="12700">
            <a:solidFill>
              <a:srgbClr val="D9DEE8"/>
            </a:solidFill>
            <a:prstDash val="solid"/>
          </a:ln>
        </p:spPr>
      </p:sp>
      <p:sp>
        <p:nvSpPr>
          <p:cNvPr id="6" name="Shape 4"/>
          <p:cNvSpPr/>
          <p:nvPr/>
        </p:nvSpPr>
        <p:spPr>
          <a:xfrm>
            <a:off x="777240" y="2057400"/>
            <a:ext cx="640080" cy="640080"/>
          </a:xfrm>
          <a:prstGeom prst="ellipse">
            <a:avLst/>
          </a:prstGeom>
          <a:solidFill>
            <a:srgbClr val="E1251B"/>
          </a:solidFill>
          <a:ln w="12700">
            <a:solidFill>
              <a:srgbClr val="E1251B"/>
            </a:solidFill>
            <a:prstDash val="solid"/>
          </a:ln>
        </p:spPr>
      </p:sp>
      <p:sp>
        <p:nvSpPr>
          <p:cNvPr id="7" name="Text 5"/>
          <p:cNvSpPr txBox="1"/>
          <p:nvPr/>
        </p:nvSpPr>
        <p:spPr>
          <a:xfrm>
            <a:off x="777240" y="20574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8" name="Text 6"/>
          <p:cNvSpPr txBox="1"/>
          <p:nvPr/>
        </p:nvSpPr>
        <p:spPr>
          <a:xfrm>
            <a:off x="1645920" y="18745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Reviewing lists without assigning actions</a:t>
            </a:r>
            <a:endParaRPr lang="en-US" sz="1700" dirty="0"/>
          </a:p>
        </p:txBody>
      </p:sp>
      <p:sp>
        <p:nvSpPr>
          <p:cNvPr id="9" name="Misstep 2"/>
          <p:cNvSpPr/>
          <p:nvPr/>
        </p:nvSpPr>
        <p:spPr>
          <a:xfrm>
            <a:off x="548640" y="3154680"/>
            <a:ext cx="6583680" cy="1188720"/>
          </a:xfrm>
          <a:prstGeom prst="roundRect">
            <a:avLst>
              <a:gd name="adj" fmla="val 9231"/>
            </a:avLst>
          </a:prstGeom>
          <a:solidFill>
            <a:srgbClr val="FFFFFF"/>
          </a:solidFill>
          <a:ln w="12700">
            <a:solidFill>
              <a:srgbClr val="D9DEE8"/>
            </a:solidFill>
            <a:prstDash val="solid"/>
          </a:ln>
        </p:spPr>
      </p:sp>
      <p:sp>
        <p:nvSpPr>
          <p:cNvPr id="10" name="Shape 8"/>
          <p:cNvSpPr/>
          <p:nvPr/>
        </p:nvSpPr>
        <p:spPr>
          <a:xfrm>
            <a:off x="777240" y="3429000"/>
            <a:ext cx="640080" cy="640080"/>
          </a:xfrm>
          <a:prstGeom prst="ellipse">
            <a:avLst/>
          </a:prstGeom>
          <a:solidFill>
            <a:srgbClr val="E1251B"/>
          </a:solidFill>
          <a:ln w="12700">
            <a:solidFill>
              <a:srgbClr val="E1251B"/>
            </a:solidFill>
            <a:prstDash val="solid"/>
          </a:ln>
        </p:spPr>
      </p:sp>
      <p:sp>
        <p:nvSpPr>
          <p:cNvPr id="11" name="Text 9"/>
          <p:cNvSpPr txBox="1"/>
          <p:nvPr/>
        </p:nvSpPr>
        <p:spPr>
          <a:xfrm>
            <a:off x="777240" y="34290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2" name="Text 10"/>
          <p:cNvSpPr txBox="1"/>
          <p:nvPr/>
        </p:nvSpPr>
        <p:spPr>
          <a:xfrm>
            <a:off x="1645920" y="32461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One person carrying every case</a:t>
            </a:r>
            <a:endParaRPr lang="en-US" sz="1700" dirty="0"/>
          </a:p>
        </p:txBody>
      </p:sp>
      <p:sp>
        <p:nvSpPr>
          <p:cNvPr id="13" name="Misstep 3"/>
          <p:cNvSpPr/>
          <p:nvPr/>
        </p:nvSpPr>
        <p:spPr>
          <a:xfrm>
            <a:off x="548640" y="4526280"/>
            <a:ext cx="6583680" cy="1188720"/>
          </a:xfrm>
          <a:prstGeom prst="roundRect">
            <a:avLst>
              <a:gd name="adj" fmla="val 9231"/>
            </a:avLst>
          </a:prstGeom>
          <a:solidFill>
            <a:srgbClr val="FFFFFF"/>
          </a:solidFill>
          <a:ln w="12700">
            <a:solidFill>
              <a:srgbClr val="D9DEE8"/>
            </a:solidFill>
            <a:prstDash val="solid"/>
          </a:ln>
        </p:spPr>
      </p:sp>
      <p:sp>
        <p:nvSpPr>
          <p:cNvPr id="14" name="Shape 12"/>
          <p:cNvSpPr/>
          <p:nvPr/>
        </p:nvSpPr>
        <p:spPr>
          <a:xfrm>
            <a:off x="777240" y="4800600"/>
            <a:ext cx="640080" cy="640080"/>
          </a:xfrm>
          <a:prstGeom prst="ellipse">
            <a:avLst/>
          </a:prstGeom>
          <a:solidFill>
            <a:srgbClr val="E1251B"/>
          </a:solidFill>
          <a:ln w="12700">
            <a:solidFill>
              <a:srgbClr val="E1251B"/>
            </a:solidFill>
            <a:prstDash val="solid"/>
          </a:ln>
        </p:spPr>
      </p:sp>
      <p:sp>
        <p:nvSpPr>
          <p:cNvPr id="15" name="Text 13"/>
          <p:cNvSpPr txBox="1"/>
          <p:nvPr/>
        </p:nvSpPr>
        <p:spPr>
          <a:xfrm>
            <a:off x="777240" y="48006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6" name="Text 14"/>
          <p:cNvSpPr txBox="1"/>
          <p:nvPr/>
        </p:nvSpPr>
        <p:spPr>
          <a:xfrm>
            <a:off x="1645920" y="46177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Skipping follow-up on past actions</a:t>
            </a:r>
            <a:endParaRPr lang="en-US" sz="1700" dirty="0"/>
          </a:p>
        </p:txBody>
      </p:sp>
      <p:sp>
        <p:nvSpPr>
          <p:cNvPr id="17" name="LEADING INDICATOR"/>
          <p:cNvSpPr/>
          <p:nvPr/>
        </p:nvSpPr>
        <p:spPr>
          <a:xfrm>
            <a:off x="7406640" y="1783080"/>
            <a:ext cx="4206240" cy="1892808"/>
          </a:xfrm>
          <a:prstGeom prst="roundRect">
            <a:avLst>
              <a:gd name="adj" fmla="val 7246"/>
            </a:avLst>
          </a:prstGeom>
          <a:solidFill>
            <a:srgbClr val="0D2240"/>
          </a:solidFill>
          <a:ln w="12700">
            <a:solidFill>
              <a:srgbClr val="0D2240"/>
            </a:solidFill>
            <a:prstDash val="solid"/>
          </a:ln>
        </p:spPr>
      </p:sp>
      <p:sp>
        <p:nvSpPr>
          <p:cNvPr id="18" name="Text 16"/>
          <p:cNvSpPr txBox="1"/>
          <p:nvPr/>
        </p:nvSpPr>
        <p:spPr>
          <a:xfrm>
            <a:off x="7680960" y="1965960"/>
            <a:ext cx="3749040" cy="320040"/>
          </a:xfrm>
          <a:prstGeom prst="rect">
            <a:avLst/>
          </a:prstGeom>
          <a:noFill/>
          <a:ln/>
        </p:spPr>
        <p:txBody>
          <a:bodyPr wrap="square" lIns="0" tIns="0" rIns="0" bIns="0" rtlCol="0" anchor="ctr"/>
          <a:lstStyle/>
          <a:p>
            <a:pPr indent="0" marL="0">
              <a:buNone/>
            </a:pPr>
            <a:r>
              <a:rPr lang="en-US" sz="1000" b="1" spc="100" kern="0" dirty="0">
                <a:solidFill>
                  <a:srgbClr val="78AAE6"/>
                </a:solidFill>
              </a:rPr>
              <a:t>LEADING INDICATOR  ·  Moves first</a:t>
            </a:r>
            <a:endParaRPr lang="en-US" sz="1000" dirty="0"/>
          </a:p>
        </p:txBody>
      </p:sp>
      <p:sp>
        <p:nvSpPr>
          <p:cNvPr id="19" name="Text 17"/>
          <p:cNvSpPr txBox="1"/>
          <p:nvPr/>
        </p:nvSpPr>
        <p:spPr>
          <a:xfrm>
            <a:off x="7680960" y="2331720"/>
            <a:ext cx="3749040" cy="118872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Cases with owner and date</a:t>
            </a:r>
            <a:endParaRPr lang="en-US" sz="2000" dirty="0"/>
          </a:p>
        </p:txBody>
      </p:sp>
      <p:sp>
        <p:nvSpPr>
          <p:cNvPr id="20" name="LAGGING INDICATOR"/>
          <p:cNvSpPr/>
          <p:nvPr/>
        </p:nvSpPr>
        <p:spPr>
          <a:xfrm>
            <a:off x="7406640" y="3858768"/>
            <a:ext cx="4206240" cy="1892808"/>
          </a:xfrm>
          <a:prstGeom prst="roundRect">
            <a:avLst>
              <a:gd name="adj" fmla="val 7246"/>
            </a:avLst>
          </a:prstGeom>
          <a:solidFill>
            <a:srgbClr val="F4A91D"/>
          </a:solidFill>
          <a:ln w="12700">
            <a:solidFill>
              <a:srgbClr val="F4A91D"/>
            </a:solidFill>
            <a:prstDash val="solid"/>
          </a:ln>
        </p:spPr>
      </p:sp>
      <p:sp>
        <p:nvSpPr>
          <p:cNvPr id="21" name="Text 19"/>
          <p:cNvSpPr txBox="1"/>
          <p:nvPr/>
        </p:nvSpPr>
        <p:spPr>
          <a:xfrm>
            <a:off x="7680960" y="4041648"/>
            <a:ext cx="3749040" cy="320040"/>
          </a:xfrm>
          <a:prstGeom prst="rect">
            <a:avLst/>
          </a:prstGeom>
          <a:noFill/>
          <a:ln/>
        </p:spPr>
        <p:txBody>
          <a:bodyPr wrap="square" lIns="0" tIns="0" rIns="0" bIns="0" rtlCol="0" anchor="ctr"/>
          <a:lstStyle/>
          <a:p>
            <a:pPr indent="0" marL="0">
              <a:buNone/>
            </a:pPr>
            <a:r>
              <a:rPr lang="en-US" sz="1000" b="1" spc="100" kern="0" dirty="0">
                <a:solidFill>
                  <a:srgbClr val="0D2240"/>
                </a:solidFill>
              </a:rPr>
              <a:t>LAGGING INDICATOR  ·  Confirms it worked</a:t>
            </a:r>
            <a:endParaRPr lang="en-US" sz="1000" dirty="0"/>
          </a:p>
        </p:txBody>
      </p:sp>
      <p:sp>
        <p:nvSpPr>
          <p:cNvPr id="22" name="Text 20"/>
          <p:cNvSpPr txBox="1"/>
          <p:nvPr/>
        </p:nvSpPr>
        <p:spPr>
          <a:xfrm>
            <a:off x="7680960" y="4407408"/>
            <a:ext cx="3749040" cy="118872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Actions completed on time</a:t>
            </a:r>
            <a:endParaRPr lang="en-US" sz="20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31  ·  10 TAKE YOUR SEAT</a:t>
            </a:r>
            <a:endParaRPr lang="en-US" sz="1100" dirty="0"/>
          </a:p>
        </p:txBody>
      </p:sp>
      <p:sp>
        <p:nvSpPr>
          <p:cNvPr id="3" name="Text 1"/>
          <p:cNvSpPr txBox="1"/>
          <p:nvPr/>
        </p:nvSpPr>
        <p:spPr>
          <a:xfrm>
            <a:off x="548640" y="685800"/>
            <a:ext cx="7498080"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Join 1,000 Seats at the national table</a:t>
            </a:r>
            <a:endParaRPr lang="en-US" sz="3400" dirty="0"/>
          </a:p>
        </p:txBody>
      </p:sp>
      <p:sp>
        <p:nvSpPr>
          <p:cNvPr id="4" name="Text 2"/>
          <p:cNvSpPr txBox="1"/>
          <p:nvPr/>
        </p:nvSpPr>
        <p:spPr>
          <a:xfrm>
            <a:off x="548640" y="1828800"/>
            <a:ext cx="6949440" cy="1188720"/>
          </a:xfrm>
          <a:prstGeom prst="rect">
            <a:avLst/>
          </a:prstGeom>
          <a:noFill/>
          <a:ln/>
        </p:spPr>
        <p:txBody>
          <a:bodyPr wrap="square" lIns="0" tIns="0" rIns="0" bIns="0" rtlCol="0" anchor="t"/>
          <a:lstStyle/>
          <a:p>
            <a:pPr indent="0" marL="0">
              <a:buNone/>
            </a:pPr>
            <a:r>
              <a:rPr lang="en-US" sz="1600" dirty="0">
                <a:solidFill>
                  <a:srgbClr val="F6DEDA"/>
                </a:solidFill>
              </a:rPr>
              <a:t>Scan to take your seat: free membership in Attendance USA and the weekly Attendance Intelligence Brief, with new research, policy across the states, and tools from the field of Attendance Science™.</a:t>
            </a:r>
            <a:endParaRPr lang="en-US" sz="1600" dirty="0"/>
          </a:p>
        </p:txBody>
      </p:sp>
      <p:sp>
        <p:nvSpPr>
          <p:cNvPr id="5" name="Text 3"/>
          <p:cNvSpPr txBox="1"/>
          <p:nvPr/>
        </p:nvSpPr>
        <p:spPr>
          <a:xfrm>
            <a:off x="548640" y="320040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QUESTIONS</a:t>
            </a:r>
            <a:endParaRPr lang="en-US" sz="1100" dirty="0"/>
          </a:p>
        </p:txBody>
      </p:sp>
      <p:sp>
        <p:nvSpPr>
          <p:cNvPr id="6" name="Text 4"/>
          <p:cNvSpPr txBox="1"/>
          <p:nvPr/>
        </p:nvSpPr>
        <p:spPr>
          <a:xfrm>
            <a:off x="2194560" y="3200400"/>
            <a:ext cx="5486400" cy="457200"/>
          </a:xfrm>
          <a:prstGeom prst="rect">
            <a:avLst/>
          </a:prstGeom>
          <a:noFill/>
          <a:ln/>
        </p:spPr>
        <p:txBody>
          <a:bodyPr wrap="square" lIns="0" tIns="0" rIns="0" bIns="0" rtlCol="0" anchor="ctr"/>
          <a:lstStyle/>
          <a:p>
            <a:pPr indent="0" marL="0">
              <a:buNone/>
            </a:pPr>
            <a:r>
              <a:rPr lang="en-US" sz="1600" dirty="0">
                <a:solidFill>
                  <a:srgbClr val="FFFFFF"/>
                </a:solidFill>
              </a:rPr>
              <a:t>info@attendanceusa.org</a:t>
            </a:r>
            <a:endParaRPr lang="en-US" sz="1600" dirty="0"/>
          </a:p>
        </p:txBody>
      </p:sp>
      <p:sp>
        <p:nvSpPr>
          <p:cNvPr id="7" name="Text 5"/>
          <p:cNvSpPr txBox="1"/>
          <p:nvPr/>
        </p:nvSpPr>
        <p:spPr>
          <a:xfrm>
            <a:off x="548640" y="374904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LEARN MORE</a:t>
            </a:r>
            <a:endParaRPr lang="en-US" sz="1100" dirty="0"/>
          </a:p>
        </p:txBody>
      </p:sp>
      <p:sp>
        <p:nvSpPr>
          <p:cNvPr id="8" name="Text 6">
            <a:hlinkClick r:id="rId1" tooltip=""/>
          </p:cNvPr>
          <p:cNvSpPr txBox="1"/>
          <p:nvPr/>
        </p:nvSpPr>
        <p:spPr>
          <a:xfrm>
            <a:off x="2194560" y="3749040"/>
            <a:ext cx="5486400" cy="457200"/>
          </a:xfrm>
          <a:prstGeom prst="rect">
            <a:avLst/>
          </a:prstGeom>
          <a:noFill/>
          <a:ln/>
        </p:spPr>
        <p:txBody>
          <a:bodyPr wrap="square" lIns="0" tIns="0" rIns="0" bIns="0" rtlCol="0" anchor="ctr"/>
          <a:lstStyle/>
          <a:p>
            <a:pPr indent="0" marL="0">
              <a:buNone/>
            </a:pPr>
            <a:r>
              <a:rPr lang="en-US" sz="1600"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attendanceusa.org</a:t>
            </a:r>
            <a:endParaRPr lang="en-US" sz="1600" dirty="0"/>
          </a:p>
        </p:txBody>
      </p:sp>
      <p:sp>
        <p:nvSpPr>
          <p:cNvPr id="9" name="Text 7"/>
          <p:cNvSpPr txBox="1"/>
          <p:nvPr/>
        </p:nvSpPr>
        <p:spPr>
          <a:xfrm>
            <a:off x="548640" y="429768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HANDOUTS</a:t>
            </a:r>
            <a:endParaRPr lang="en-US" sz="1100" dirty="0"/>
          </a:p>
        </p:txBody>
      </p:sp>
      <p:sp>
        <p:nvSpPr>
          <p:cNvPr id="10" name="Text 8"/>
          <p:cNvSpPr txBox="1"/>
          <p:nvPr/>
        </p:nvSpPr>
        <p:spPr>
          <a:xfrm>
            <a:off x="2194560" y="4297680"/>
            <a:ext cx="5486400" cy="457200"/>
          </a:xfrm>
          <a:prstGeom prst="rect">
            <a:avLst/>
          </a:prstGeom>
          <a:noFill/>
          <a:ln/>
        </p:spPr>
        <p:txBody>
          <a:bodyPr wrap="square" lIns="0" tIns="0" rIns="0" bIns="0" rtlCol="0" anchor="ctr"/>
          <a:lstStyle/>
          <a:p>
            <a:pPr indent="0" marL="0">
              <a:buNone/>
            </a:pPr>
            <a:r>
              <a:rPr lang="en-US" sz="1600" dirty="0">
                <a:solidFill>
                  <a:srgbClr val="FFFFFF"/>
                </a:solidFill>
              </a:rPr>
              <a:t>Seat Card (A) and Find Your Data worksheet (B)</a:t>
            </a:r>
            <a:endParaRPr lang="en-US" sz="1600" dirty="0"/>
          </a:p>
        </p:txBody>
      </p:sp>
      <p:sp>
        <p:nvSpPr>
          <p:cNvPr id="11" name="Text 9"/>
          <p:cNvSpPr txBox="1"/>
          <p:nvPr/>
        </p:nvSpPr>
        <p:spPr>
          <a:xfrm>
            <a:off x="548640" y="4892040"/>
            <a:ext cx="7132320" cy="1188720"/>
          </a:xfrm>
          <a:prstGeom prst="rect">
            <a:avLst/>
          </a:prstGeom>
          <a:noFill/>
          <a:ln/>
        </p:spPr>
        <p:txBody>
          <a:bodyPr wrap="square" lIns="0" tIns="0" rIns="0" bIns="0" rtlCol="0" anchor="t"/>
          <a:lstStyle/>
          <a:p>
            <a:pPr indent="0" marL="0">
              <a:spcAft>
                <a:spcPts val="300"/>
              </a:spcAft>
              <a:buNone/>
            </a:pPr>
            <a:r>
              <a:rPr lang="en-US" sz="1100" b="1" dirty="0">
                <a:solidFill>
                  <a:srgbClr val="F4A91D"/>
                </a:solidFill>
              </a:rPr>
              <a:t>KEEP GOING IN THIS SERIES</a:t>
            </a:r>
            <a:endParaRPr lang="en-US" sz="1100" dirty="0"/>
          </a:p>
          <a:p>
            <a:pPr indent="0" marL="0">
              <a:spcAft>
                <a:spcPts val="300"/>
              </a:spcAft>
              <a:buNone/>
            </a:pPr>
            <a:r>
              <a:rPr lang="en-US" sz="1300" dirty="0">
                <a:solidFill>
                  <a:srgbClr val="78AAE6"/>
                </a:solidFill>
              </a:rPr>
              <a:t>Seat 32: The Ten-Day Review Cycle</a:t>
            </a:r>
            <a:endParaRPr lang="en-US" sz="1100" dirty="0"/>
          </a:p>
          <a:p>
            <a:pPr indent="0" marL="0">
              <a:spcAft>
                <a:spcPts val="300"/>
              </a:spcAft>
              <a:buNone/>
            </a:pPr>
            <a:r>
              <a:rPr lang="en-US" sz="1300" dirty="0">
                <a:solidFill>
                  <a:srgbClr val="78AAE6"/>
                </a:solidFill>
              </a:rPr>
              <a:t>Seat 33: Tiered Supports: Who Needs What</a:t>
            </a:r>
            <a:endParaRPr lang="en-US" sz="1100" dirty="0"/>
          </a:p>
          <a:p>
            <a:pPr indent="0" marL="0">
              <a:spcAft>
                <a:spcPts val="300"/>
              </a:spcAft>
              <a:buNone/>
            </a:pPr>
            <a:r>
              <a:rPr lang="en-US" sz="1300" dirty="0">
                <a:solidFill>
                  <a:srgbClr val="78AAE6"/>
                </a:solidFill>
              </a:rPr>
              <a:t>Seat 34: Relationship Mapping</a:t>
            </a:r>
            <a:endParaRPr lang="en-US" sz="1100" dirty="0"/>
          </a:p>
        </p:txBody>
      </p:sp>
      <p:sp>
        <p:nvSpPr>
          <p:cNvPr id="12" name="QR card"/>
          <p:cNvSpPr/>
          <p:nvPr/>
        </p:nvSpPr>
        <p:spPr>
          <a:xfrm>
            <a:off x="8275320" y="914400"/>
            <a:ext cx="3383280" cy="4160520"/>
          </a:xfrm>
          <a:prstGeom prst="roundRect">
            <a:avLst>
              <a:gd name="adj" fmla="val 4054"/>
            </a:avLst>
          </a:prstGeom>
          <a:solidFill>
            <a:srgbClr val="FFFFFF"/>
          </a:solidFill>
          <a:ln w="25400">
            <a:solidFill>
              <a:srgbClr val="F4A91D"/>
            </a:solidFill>
            <a:prstDash val="solid"/>
          </a:ln>
        </p:spPr>
      </p:sp>
      <p:pic>
        <p:nvPicPr>
          <p:cNvPr id="13" name="Image 0" descr="QR code to join the 1,000 Seats campaign">
            <a:hlinkClick r:id="rId3" tooltip=""/>
          </p:cNvPr>
          <p:cNvPicPr>
            <a:picLocks noChangeAspect="1"/>
          </p:cNvPicPr>
          <p:nvPr/>
        </p:nvPicPr>
        <p:blipFill>
          <a:blip r:embed="rId2"/>
          <a:stretch>
            <a:fillRect/>
          </a:stretch>
        </p:blipFill>
        <p:spPr>
          <a:xfrm>
            <a:off x="8595360" y="1188720"/>
            <a:ext cx="2743200" cy="2743200"/>
          </a:xfrm>
          <a:prstGeom prst="rect">
            <a:avLst/>
          </a:prstGeom>
        </p:spPr>
      </p:pic>
      <p:sp>
        <p:nvSpPr>
          <p:cNvPr id="14" name="Text 11"/>
          <p:cNvSpPr txBox="1"/>
          <p:nvPr/>
        </p:nvSpPr>
        <p:spPr>
          <a:xfrm>
            <a:off x="8275320" y="4023360"/>
            <a:ext cx="3383280" cy="457200"/>
          </a:xfrm>
          <a:prstGeom prst="rect">
            <a:avLst/>
          </a:prstGeom>
          <a:noFill/>
          <a:ln/>
        </p:spPr>
        <p:txBody>
          <a:bodyPr wrap="square" lIns="0" tIns="0" rIns="0" bIns="0" rtlCol="0" anchor="ctr"/>
          <a:lstStyle/>
          <a:p>
            <a:pPr algn="ctr" indent="0" marL="0">
              <a:buNone/>
            </a:pPr>
            <a:r>
              <a:rPr lang="en-US" sz="2000" b="1" dirty="0">
                <a:solidFill>
                  <a:srgbClr val="0D2240"/>
                </a:solidFill>
                <a:latin typeface="Cambria" pitchFamily="34" charset="0"/>
                <a:ea typeface="Cambria" pitchFamily="34" charset="-122"/>
                <a:cs typeface="Cambria" pitchFamily="34" charset="-120"/>
              </a:rPr>
              <a:t>Take Your Seat</a:t>
            </a:r>
            <a:endParaRPr lang="en-US" sz="2000" dirty="0"/>
          </a:p>
        </p:txBody>
      </p:sp>
      <p:sp>
        <p:nvSpPr>
          <p:cNvPr id="15" name="Text 12"/>
          <p:cNvSpPr txBox="1"/>
          <p:nvPr/>
        </p:nvSpPr>
        <p:spPr>
          <a:xfrm>
            <a:off x="8275320" y="4480560"/>
            <a:ext cx="3383280" cy="365760"/>
          </a:xfrm>
          <a:prstGeom prst="rect">
            <a:avLst/>
          </a:prstGeom>
          <a:noFill/>
          <a:ln/>
        </p:spPr>
        <p:txBody>
          <a:bodyPr wrap="square" lIns="0" tIns="0" rIns="0" bIns="0" rtlCol="0" anchor="ctr"/>
          <a:lstStyle/>
          <a:p>
            <a:pPr algn="ctr" indent="0" marL="0">
              <a:buNone/>
            </a:pPr>
            <a:r>
              <a:rPr lang="en-US" sz="1200" dirty="0">
                <a:solidFill>
                  <a:srgbClr val="E1251B"/>
                </a:solidFill>
              </a:rPr>
              <a:t>1,000 Seats campaign</a:t>
            </a:r>
            <a:endParaRPr lang="en-US" sz="1200" dirty="0"/>
          </a:p>
        </p:txBody>
      </p:sp>
      <p:sp>
        <p:nvSpPr>
          <p:cNvPr id="16" name="Text 13"/>
          <p:cNvSpPr txBox="1"/>
          <p:nvPr/>
        </p:nvSpPr>
        <p:spPr>
          <a:xfrm>
            <a:off x="8275320" y="5257800"/>
            <a:ext cx="3383280" cy="731520"/>
          </a:xfrm>
          <a:prstGeom prst="rect">
            <a:avLst/>
          </a:prstGeom>
          <a:noFill/>
          <a:ln/>
        </p:spPr>
        <p:txBody>
          <a:bodyPr wrap="square" lIns="0" tIns="0" rIns="0" bIns="0" rtlCol="0" anchor="ctr"/>
          <a:lstStyle/>
          <a:p>
            <a:pPr algn="ctr" indent="0" marL="0">
              <a:buNone/>
            </a:pPr>
            <a:r>
              <a:rPr lang="en-US" sz="1200" i="1" dirty="0">
                <a:solidFill>
                  <a:srgbClr val="78AAE6"/>
                </a:solidFill>
              </a:rPr>
              <a:t>Every seat filled is one more person working to make showing up possible.</a:t>
            </a:r>
            <a:endParaRPr lang="en-US" sz="1200" dirty="0"/>
          </a:p>
        </p:txBody>
      </p:sp>
      <p:pic>
        <p:nvPicPr>
          <p:cNvPr id="17" name="Image 1" descr="Attendance USA logo">    </p:cNvPr>
          <p:cNvPicPr>
            <a:picLocks noChangeAspect="1"/>
          </p:cNvPicPr>
          <p:nvPr/>
        </p:nvPicPr>
        <p:blipFill>
          <a:blip r:embed="rId4"/>
          <a:stretch>
            <a:fillRect/>
          </a:stretch>
        </p:blipFill>
        <p:spPr>
          <a:xfrm>
            <a:off x="457200" y="6254496"/>
            <a:ext cx="989113" cy="457200"/>
          </a:xfrm>
          <a:prstGeom prst="rect">
            <a:avLst/>
          </a:prstGeom>
        </p:spPr>
      </p:pic>
      <p:sp>
        <p:nvSpPr>
          <p:cNvPr id="18"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5"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9" name="Image 2" descr="QR code: join the 1,000 Seats campaign">
            <a:hlinkClick r:id="rId7" tooltip=""/>
          </p:cNvPr>
          <p:cNvPicPr>
            <a:picLocks noChangeAspect="1"/>
          </p:cNvPicPr>
          <p:nvPr/>
        </p:nvPicPr>
        <p:blipFill>
          <a:blip r:embed="rId6"/>
          <a:stretch>
            <a:fillRect/>
          </a:stretch>
        </p:blipFill>
        <p:spPr>
          <a:xfrm>
            <a:off x="11274552" y="6199632"/>
            <a:ext cx="548640" cy="548640"/>
          </a:xfrm>
          <a:prstGeom prst="rect">
            <a:avLst/>
          </a:prstGeom>
        </p:spPr>
      </p:pic>
      <p:sp>
        <p:nvSpPr>
          <p:cNvPr id="20"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theme/theme1.xml><?xml version="1.0" encoding="utf-8"?>
<a:theme xmlns:a="http://schemas.openxmlformats.org/drawingml/2006/main" name="Attendance USA Seat Series">
  <a:themeElements>
    <a:clrScheme name="Attendance USA Seat Series">
      <a:dk1>
        <a:srgbClr val="141414"/>
      </a:dk1>
      <a:lt1>
        <a:srgbClr val="FFFFFF"/>
      </a:lt1>
      <a:dk2>
        <a:srgbClr val="0D2240"/>
      </a:dk2>
      <a:lt2>
        <a:srgbClr val="F2F4F8"/>
      </a:lt2>
      <a:accent1>
        <a:srgbClr val="E1251B"/>
      </a:accent1>
      <a:accent2>
        <a:srgbClr val="1948AA"/>
      </a:accent2>
      <a:accent3>
        <a:srgbClr val="F4A91D"/>
      </a:accent3>
      <a:accent4>
        <a:srgbClr val="0D2240"/>
      </a:accent4>
      <a:accent5>
        <a:srgbClr val="78AAE6"/>
      </a:accent5>
      <a:accent6>
        <a:srgbClr val="F6DEDA"/>
      </a:accent6>
      <a:hlink>
        <a:srgbClr val="1948AA"/>
      </a:hlink>
      <a:folHlink>
        <a:srgbClr val="5B6577"/>
      </a:folHlink>
    </a:clrScheme>
    <a:fontScheme name="Attendance USA Seat Seri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Attendance USA,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Seat 31 An Attendance Team That Owns the Next Step</dc:title>
  <dc:subject>Seat 31 An Attendance Team That Owns the Next Step</dc:subject>
  <dc:creator>Attendance USA</dc:creator>
  <cp:lastModifiedBy>Attendance USA</cp:lastModifiedBy>
  <cp:revision>1</cp:revision>
  <dcterms:created xsi:type="dcterms:W3CDTF">2026-10-22T16:01:24Z</dcterms:created>
  <dcterms:modified xsi:type="dcterms:W3CDTF">2026-10-22T16:01:24Z</dcterms:modified>
</cp:coreProperties>
</file>