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Seat 37: Attendance Is a Health Indicator. For school nurses, clinicians and health-system partners. Open with the question on the slide and invite one minute of discussion. Free resource from Attendance USA; questions to info@attendanceusa.org.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story in your own words. Source: Allison, Attisha &amp; AAP Council on School Health (2019), Pediatrics 143(2); Attendance as a Vital Sign: Kaiser Permanente, Johns Hopkins Center for School Health, Attendance Works (Aug 2026). Ask: where have you seen this pattern?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concerns come from the field: Attendance USA briefs, IATDP 2026 sessions, training cohorts and the book's practitioner stories. Ask which one is loudest in your building.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Definitions follow Schools Spared, Children Punished (glossary), the Attendance Kit, and the instruments' published materials.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70.5% of long-term absences attributed to illness (OECD report on long-term student absence (causes reported)); 5.8% of U.S. children chronically absent for health reasons in 2022 (CDC NCHS Data Brief No. 498 (2024): health-related chronic absence, 2022); 28.7% health-related chronic absence for children in fair or poor health (CDC NCHS Data Brief No. 498 (2024): health-related chronic absence, 2022). Figures labeled illustrative are teaching examples, not data. Check state and local figures against primary sources before presenting.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Four-part classification (truancy, withdrawal, avoidance, refusal) from Schools Spared, Children Punished, Ch. 1, and the Attendance Kit Type Cards. Commitment One of No Empty Seats: no formal consequence before a conversation decides the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Monday Morning takeaways follow the book's chapter structure and the IATDP 2026 blueprint: start with what costs nothing. Handout A turns these into a checklist.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PRESENCE: Problem definition, Research evidence, Environmental context, Statistical analysis, Equity assessment, Network and partnership, Compliance and legal, Evidence-based recommendations. Highlighted letters show the steps this prompt exercises. Handout B is the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Missteps adapted from each chapter's Common Missteps section and the Kit tip sheets. Leading indicators move first; lagging indicators confirm.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question: have we created a place worth showing up for? Point to the QR code (1,000 Seats subscribe form). Questions: info@attendanceusa.org. Website: attendanceusa.org.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ttendanceusa.org" TargetMode="External"/><Relationship Id="rId5"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1-1.png"/><Relationship Id="rId2" Type="http://schemas.openxmlformats.org/officeDocument/2006/relationships/image" Target="../media/image-1-2.png"/><Relationship Id="rId4" Type="http://schemas.openxmlformats.org/officeDocument/2006/relationships/image" Target="../media/image-1-3.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attendanceusa.org" TargetMode="External"/><Relationship Id="rId5"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2-1.png"/><Relationship Id="rId2" Type="http://schemas.openxmlformats.org/officeDocument/2006/relationships/image" Target="../media/image-2-2.png"/><Relationship Id="rId4" Type="http://schemas.openxmlformats.org/officeDocument/2006/relationships/image" Target="../media/image-2-3.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3-1.png"/><Relationship Id="rId3" Type="http://schemas.openxmlformats.org/officeDocument/2006/relationships/image" Target="../media/image-3-2.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4-1.png"/><Relationship Id="rId3" Type="http://schemas.openxmlformats.org/officeDocument/2006/relationships/image" Target="../media/image-4-2.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5-1.png"/><Relationship Id="rId3" Type="http://schemas.openxmlformats.org/officeDocument/2006/relationships/image" Target="../media/image-5-2.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6-1.png"/><Relationship Id="rId3" Type="http://schemas.openxmlformats.org/officeDocument/2006/relationships/image" Target="../media/image-6-2.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7-1.png"/><Relationship Id="rId3" Type="http://schemas.openxmlformats.org/officeDocument/2006/relationships/image" Target="../media/image-7-2.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s://attendanceusa.org" TargetMode="External"/><Relationship Id="rId5"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8-1.png"/><Relationship Id="rId2" Type="http://schemas.openxmlformats.org/officeDocument/2006/relationships/image" Target="../media/image-8-2.png"/><Relationship Id="rId4" Type="http://schemas.openxmlformats.org/officeDocument/2006/relationships/image" Target="../media/image-8-3.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9-1.png"/><Relationship Id="rId3" Type="http://schemas.openxmlformats.org/officeDocument/2006/relationships/image" Target="../media/image-9-2.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attendanceusa.org" TargetMode="External"/><Relationship Id="rId3" Type="http://schemas.openxmlformats.org/officeDocument/2006/relationships/hyperlink" Target="https://docs.google.com/forms/d/e/1FAIpQLSfxkswdbwEAPI7XZhKulXTED1NY-vzcxCjQ2-O2kzUWjj8xMA/viewform" TargetMode="External"/><Relationship Id="rId5" Type="http://schemas.openxmlformats.org/officeDocument/2006/relationships/hyperlink" Target="https://attendanceusa.org" TargetMode="External"/><Relationship Id="rId7" Type="http://schemas.openxmlformats.org/officeDocument/2006/relationships/hyperlink" Target="https://docs.google.com/forms/d/e/1FAIpQLSfxkswdbwEAPI7XZhKulXTED1NY-vzcxCjQ2-O2kzUWjj8xMA/viewform" TargetMode="External"/><Relationship Id="rId2" Type="http://schemas.openxmlformats.org/officeDocument/2006/relationships/image" Target="../media/image-10-1.png"/><Relationship Id="rId4" Type="http://schemas.openxmlformats.org/officeDocument/2006/relationships/image" Target="../media/image-10-2.png"/><Relationship Id="rId6" Type="http://schemas.openxmlformats.org/officeDocument/2006/relationships/image" Target="../media/image-10-1.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2240"/>
        </a:solidFill>
      </p:bgPr>
    </p:bg>
    <p:spTree>
      <p:nvGrpSpPr>
        <p:cNvPr id="1" name=""/>
        <p:cNvGrpSpPr/>
        <p:nvPr/>
      </p:nvGrpSpPr>
      <p:grpSpPr>
        <a:xfrm>
          <a:off x="0" y="0"/>
          <a:ext cx="0" cy="0"/>
          <a:chOff x="0" y="0"/>
          <a:chExt cx="0" cy="0"/>
        </a:xfrm>
      </p:grpSpPr>
      <p:pic>
        <p:nvPicPr>
          <p:cNvPr id="2" name="Image 0" descr="Original Seat Series illustration">    </p:cNvPr>
          <p:cNvPicPr>
            <a:picLocks noChangeAspect="1"/>
          </p:cNvPicPr>
          <p:nvPr/>
        </p:nvPicPr>
        <p:blipFill>
          <a:blip r:embed="rId1"/>
          <a:stretch>
            <a:fillRect/>
          </a:stretch>
        </p:blipFill>
        <p:spPr>
          <a:xfrm>
            <a:off x="6720840" y="502920"/>
            <a:ext cx="5120640" cy="5120640"/>
          </a:xfrm>
          <a:prstGeom prst="rect">
            <a:avLst/>
          </a:prstGeom>
        </p:spPr>
      </p:pic>
      <p:sp>
        <p:nvSpPr>
          <p:cNvPr id="3" name="Text 0"/>
          <p:cNvSpPr txBox="1"/>
          <p:nvPr/>
        </p:nvSpPr>
        <p:spPr>
          <a:xfrm>
            <a:off x="548640" y="502920"/>
            <a:ext cx="6035040" cy="274320"/>
          </a:xfrm>
          <a:prstGeom prst="rect">
            <a:avLst/>
          </a:prstGeom>
          <a:noFill/>
          <a:ln/>
        </p:spPr>
        <p:txBody>
          <a:bodyPr wrap="square" lIns="0" tIns="0" rIns="0" bIns="0" rtlCol="0" anchor="ctr"/>
          <a:lstStyle/>
          <a:p>
            <a:pPr indent="0" marL="0">
              <a:buNone/>
            </a:pPr>
            <a:r>
              <a:rPr lang="en-US" sz="1100" b="1" spc="200" kern="0" dirty="0">
                <a:solidFill>
                  <a:srgbClr val="F4A91D"/>
                </a:solidFill>
              </a:rPr>
              <a:t>THE SEAT SERIES  ·  FREE ATTENDANCE SCIENCE™ RESOURCE</a:t>
            </a:r>
            <a:endParaRPr lang="en-US" sz="1100" dirty="0"/>
          </a:p>
        </p:txBody>
      </p:sp>
      <p:sp>
        <p:nvSpPr>
          <p:cNvPr id="4" name="Seat token"/>
          <p:cNvSpPr/>
          <p:nvPr/>
        </p:nvSpPr>
        <p:spPr>
          <a:xfrm>
            <a:off x="548640" y="1005840"/>
            <a:ext cx="960120" cy="960120"/>
          </a:xfrm>
          <a:prstGeom prst="ellipse">
            <a:avLst/>
          </a:prstGeom>
          <a:solidFill>
            <a:srgbClr val="F4A91D"/>
          </a:solidFill>
          <a:ln w="12700">
            <a:solidFill>
              <a:srgbClr val="F4A91D"/>
            </a:solidFill>
            <a:prstDash val="solid"/>
          </a:ln>
        </p:spPr>
      </p:sp>
      <p:sp>
        <p:nvSpPr>
          <p:cNvPr id="5" name="Text 2"/>
          <p:cNvSpPr txBox="1"/>
          <p:nvPr/>
        </p:nvSpPr>
        <p:spPr>
          <a:xfrm>
            <a:off x="548640" y="1063447"/>
            <a:ext cx="960120" cy="864108"/>
          </a:xfrm>
          <a:prstGeom prst="rect">
            <a:avLst/>
          </a:prstGeom>
          <a:noFill/>
          <a:ln/>
        </p:spPr>
        <p:txBody>
          <a:bodyPr wrap="square" lIns="0" tIns="0" rIns="0" bIns="0" rtlCol="0" anchor="ctr"/>
          <a:lstStyle/>
          <a:p>
            <a:pPr algn="ctr" indent="0" marL="0">
              <a:buNone/>
            </a:pPr>
            <a:r>
              <a:rPr lang="en-US" sz="735" b="1" dirty="0">
                <a:solidFill>
                  <a:srgbClr val="0D2240"/>
                </a:solidFill>
              </a:rPr>
              <a:t>SEAT</a:t>
            </a:r>
            <a:endParaRPr lang="en-US" sz="735" dirty="0"/>
          </a:p>
          <a:p>
            <a:pPr algn="ctr" indent="0" marL="0">
              <a:buNone/>
            </a:pPr>
            <a:r>
              <a:rPr lang="en-US" sz="2310" b="1" dirty="0">
                <a:solidFill>
                  <a:srgbClr val="0D2240"/>
                </a:solidFill>
                <a:latin typeface="Cambria" pitchFamily="34" charset="0"/>
                <a:ea typeface="Cambria" pitchFamily="34" charset="-122"/>
                <a:cs typeface="Cambria" pitchFamily="34" charset="-120"/>
              </a:rPr>
              <a:t>37</a:t>
            </a:r>
            <a:endParaRPr lang="en-US" sz="735" dirty="0"/>
          </a:p>
        </p:txBody>
      </p:sp>
      <p:sp>
        <p:nvSpPr>
          <p:cNvPr id="6" name="Text 3"/>
          <p:cNvSpPr txBox="1"/>
          <p:nvPr/>
        </p:nvSpPr>
        <p:spPr>
          <a:xfrm>
            <a:off x="1691640" y="1261872"/>
            <a:ext cx="4846320" cy="457200"/>
          </a:xfrm>
          <a:prstGeom prst="rect">
            <a:avLst/>
          </a:prstGeom>
          <a:noFill/>
          <a:ln/>
        </p:spPr>
        <p:txBody>
          <a:bodyPr wrap="square" lIns="0" tIns="0" rIns="0" bIns="0" rtlCol="0" anchor="ctr"/>
          <a:lstStyle/>
          <a:p>
            <a:pPr indent="0" marL="0">
              <a:buNone/>
            </a:pPr>
            <a:r>
              <a:rPr lang="en-US" sz="1500" b="1" dirty="0">
                <a:solidFill>
                  <a:srgbClr val="78AAE6"/>
                </a:solidFill>
              </a:rPr>
              <a:t>Health Professionals  ·  Pre-K to 12</a:t>
            </a:r>
            <a:endParaRPr lang="en-US" sz="1500" dirty="0"/>
          </a:p>
        </p:txBody>
      </p:sp>
      <p:sp>
        <p:nvSpPr>
          <p:cNvPr id="7" name="Text 4"/>
          <p:cNvSpPr txBox="1"/>
          <p:nvPr/>
        </p:nvSpPr>
        <p:spPr>
          <a:xfrm>
            <a:off x="548640" y="2148840"/>
            <a:ext cx="6035040" cy="1737360"/>
          </a:xfrm>
          <a:prstGeom prst="rect">
            <a:avLst/>
          </a:prstGeom>
          <a:noFill/>
          <a:ln/>
        </p:spPr>
        <p:txBody>
          <a:bodyPr wrap="square" lIns="0" tIns="0" rIns="0" bIns="0" rtlCol="0" anchor="t"/>
          <a:lstStyle/>
          <a:p>
            <a:pPr indent="0" marL="0">
              <a:buNone/>
            </a:pPr>
            <a:r>
              <a:rPr lang="en-US" sz="3900" b="1" dirty="0">
                <a:solidFill>
                  <a:srgbClr val="FFFFFF"/>
                </a:solidFill>
                <a:latin typeface="Cambria" pitchFamily="34" charset="0"/>
                <a:ea typeface="Cambria" pitchFamily="34" charset="-122"/>
                <a:cs typeface="Cambria" pitchFamily="34" charset="-120"/>
              </a:rPr>
              <a:t>Attendance Is a Health Indicator</a:t>
            </a:r>
            <a:endParaRPr lang="en-US" sz="3900" dirty="0"/>
          </a:p>
        </p:txBody>
      </p:sp>
      <p:sp>
        <p:nvSpPr>
          <p:cNvPr id="8" name="Text 5"/>
          <p:cNvSpPr txBox="1"/>
          <p:nvPr/>
        </p:nvSpPr>
        <p:spPr>
          <a:xfrm>
            <a:off x="548640" y="3977640"/>
            <a:ext cx="5852160" cy="1097280"/>
          </a:xfrm>
          <a:prstGeom prst="rect">
            <a:avLst/>
          </a:prstGeom>
          <a:noFill/>
          <a:ln/>
        </p:spPr>
        <p:txBody>
          <a:bodyPr wrap="square" lIns="0" tIns="0" rIns="0" bIns="0" rtlCol="0" anchor="t"/>
          <a:lstStyle/>
          <a:p>
            <a:pPr indent="0" marL="0">
              <a:buNone/>
            </a:pPr>
            <a:r>
              <a:rPr lang="en-US" sz="1800" i="1" dirty="0">
                <a:solidFill>
                  <a:srgbClr val="F6DEDA"/>
                </a:solidFill>
              </a:rPr>
              <a:t>Why should health professionals treat school attendance as a vital sign?</a:t>
            </a:r>
            <a:endParaRPr lang="en-US" sz="1800" dirty="0"/>
          </a:p>
        </p:txBody>
      </p:sp>
      <p:sp>
        <p:nvSpPr>
          <p:cNvPr id="9" name="Text 6"/>
          <p:cNvSpPr txBox="1"/>
          <p:nvPr/>
        </p:nvSpPr>
        <p:spPr>
          <a:xfrm>
            <a:off x="548640" y="5303520"/>
            <a:ext cx="6035040" cy="457200"/>
          </a:xfrm>
          <a:prstGeom prst="rect">
            <a:avLst/>
          </a:prstGeom>
          <a:noFill/>
          <a:ln/>
        </p:spPr>
        <p:txBody>
          <a:bodyPr wrap="square" lIns="0" tIns="0" rIns="0" bIns="0" rtlCol="0" anchor="ctr"/>
          <a:lstStyle/>
          <a:p>
            <a:pPr indent="0" marL="0">
              <a:buNone/>
            </a:pPr>
            <a:r>
              <a:rPr lang="en-US" sz="1100" dirty="0">
                <a:solidFill>
                  <a:srgbClr val="78AAE6"/>
                </a:solidFill>
              </a:rPr>
              <a:t>10 slides  ·  2 handouts  ·  evidence from Schools Spared, Children Punished and the Attendance Science™ research base</a:t>
            </a:r>
            <a:endParaRPr lang="en-US" sz="1100" dirty="0"/>
          </a:p>
        </p:txBody>
      </p:sp>
      <p:pic>
        <p:nvPicPr>
          <p:cNvPr id="10" name="Image 1" descr="Attendance USA logo">    </p:cNvPr>
          <p:cNvPicPr>
            <a:picLocks noChangeAspect="1"/>
          </p:cNvPicPr>
          <p:nvPr/>
        </p:nvPicPr>
        <p:blipFill>
          <a:blip r:embed="rId2"/>
          <a:stretch>
            <a:fillRect/>
          </a:stretch>
        </p:blipFill>
        <p:spPr>
          <a:xfrm>
            <a:off x="457200" y="6254496"/>
            <a:ext cx="989113" cy="457200"/>
          </a:xfrm>
          <a:prstGeom prst="rect">
            <a:avLst/>
          </a:prstGeom>
        </p:spPr>
      </p:pic>
      <p:sp>
        <p:nvSpPr>
          <p:cNvPr id="11" name="Text 7"/>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FFFFFF"/>
                </a:solidFill>
              </a:rPr>
              <a:t>   |   Questions: info@attendanceusa.org   |   Free to use and share with attribution</a:t>
            </a:r>
            <a:endParaRPr lang="en-US" sz="1000" dirty="0"/>
          </a:p>
        </p:txBody>
      </p:sp>
      <p:pic>
        <p:nvPicPr>
          <p:cNvPr id="12" name="Image 2" descr="QR code: join the 1,000 Seats campaign">
            <a:hlinkClick r:id="rId5" tooltip=""/>
          </p:cNvPr>
          <p:cNvPicPr>
            <a:picLocks noChangeAspect="1"/>
          </p:cNvPicPr>
          <p:nvPr/>
        </p:nvPicPr>
        <p:blipFill>
          <a:blip r:embed="rId4"/>
          <a:stretch>
            <a:fillRect/>
          </a:stretch>
        </p:blipFill>
        <p:spPr>
          <a:xfrm>
            <a:off x="11274552" y="6199632"/>
            <a:ext cx="548640" cy="548640"/>
          </a:xfrm>
          <a:prstGeom prst="rect">
            <a:avLst/>
          </a:prstGeom>
        </p:spPr>
      </p:pic>
      <p:sp>
        <p:nvSpPr>
          <p:cNvPr id="13" name="Text 8"/>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F4A91D"/>
                </a:solidFill>
              </a:rPr>
              <a:t>Take a seat</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37  ·  02 THE MOMENT</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HEALTH PROFESSIONALS  ·  PRE-K TO 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Health and attendance travel together</a:t>
            </a:r>
            <a:endParaRPr lang="en-US" sz="3200" dirty="0"/>
          </a:p>
        </p:txBody>
      </p:sp>
      <p:sp>
        <p:nvSpPr>
          <p:cNvPr id="5" name="Story card"/>
          <p:cNvSpPr/>
          <p:nvPr/>
        </p:nvSpPr>
        <p:spPr>
          <a:xfrm>
            <a:off x="548640" y="1691640"/>
            <a:ext cx="7406640" cy="4206240"/>
          </a:xfrm>
          <a:prstGeom prst="roundRect">
            <a:avLst>
              <a:gd name="adj" fmla="val 3261"/>
            </a:avLst>
          </a:prstGeom>
          <a:solidFill>
            <a:srgbClr val="F6DEDA"/>
          </a:solidFill>
          <a:ln w="12700">
            <a:solidFill>
              <a:srgbClr val="F6DEDA"/>
            </a:solidFill>
            <a:prstDash val="solid"/>
          </a:ln>
        </p:spPr>
      </p:sp>
      <p:sp>
        <p:nvSpPr>
          <p:cNvPr id="6" name="Text 4"/>
          <p:cNvSpPr txBox="1"/>
          <p:nvPr/>
        </p:nvSpPr>
        <p:spPr>
          <a:xfrm>
            <a:off x="777240" y="1691640"/>
            <a:ext cx="914400" cy="914400"/>
          </a:xfrm>
          <a:prstGeom prst="rect">
            <a:avLst/>
          </a:prstGeom>
          <a:noFill/>
          <a:ln/>
        </p:spPr>
        <p:txBody>
          <a:bodyPr wrap="square" lIns="0" tIns="0" rIns="0" bIns="0" rtlCol="0" anchor="ctr"/>
          <a:lstStyle/>
          <a:p>
            <a:pPr indent="0" marL="0">
              <a:buNone/>
            </a:pPr>
            <a:r>
              <a:rPr lang="en-US" sz="8000" dirty="0">
                <a:solidFill>
                  <a:srgbClr val="E1251B"/>
                </a:solidFill>
                <a:latin typeface="Cambria" pitchFamily="34" charset="0"/>
                <a:ea typeface="Cambria" pitchFamily="34" charset="-122"/>
                <a:cs typeface="Cambria" pitchFamily="34" charset="-120"/>
              </a:rPr>
              <a:t>“</a:t>
            </a:r>
            <a:endParaRPr lang="en-US" sz="8000" dirty="0"/>
          </a:p>
        </p:txBody>
      </p:sp>
      <p:sp>
        <p:nvSpPr>
          <p:cNvPr id="7" name="Text 5"/>
          <p:cNvSpPr txBox="1"/>
          <p:nvPr/>
        </p:nvSpPr>
        <p:spPr>
          <a:xfrm>
            <a:off x="914400" y="2331720"/>
            <a:ext cx="6766560" cy="3017520"/>
          </a:xfrm>
          <a:prstGeom prst="rect">
            <a:avLst/>
          </a:prstGeom>
          <a:noFill/>
          <a:ln/>
        </p:spPr>
        <p:txBody>
          <a:bodyPr wrap="square" lIns="0" tIns="0" rIns="0" bIns="0" rtlCol="0" anchor="t"/>
          <a:lstStyle/>
          <a:p>
            <a:pPr indent="0" marL="0">
              <a:spcAft>
                <a:spcPts val="600"/>
              </a:spcAft>
              <a:buNone/>
            </a:pPr>
            <a:r>
              <a:rPr lang="en-US" sz="2000" dirty="0">
                <a:solidFill>
                  <a:srgbClr val="141414"/>
                </a:solidFill>
              </a:rPr>
              <a:t>The American Academy of Pediatrics describes school attendance and child health as closely linked and calls on pediatricians and schools to work together on both. In August 2026, health systems and school partners launched Attendance as a Vital Sign across 30 districts.</a:t>
            </a:r>
            <a:endParaRPr lang="en-US" sz="2000" dirty="0"/>
          </a:p>
        </p:txBody>
      </p:sp>
      <p:sp>
        <p:nvSpPr>
          <p:cNvPr id="8" name="Text 6"/>
          <p:cNvSpPr txBox="1"/>
          <p:nvPr/>
        </p:nvSpPr>
        <p:spPr>
          <a:xfrm>
            <a:off x="914400" y="5349240"/>
            <a:ext cx="6766560" cy="457200"/>
          </a:xfrm>
          <a:prstGeom prst="rect">
            <a:avLst/>
          </a:prstGeom>
          <a:noFill/>
          <a:ln/>
        </p:spPr>
        <p:txBody>
          <a:bodyPr wrap="square" lIns="0" tIns="0" rIns="0" bIns="0" rtlCol="0" anchor="b"/>
          <a:lstStyle/>
          <a:p>
            <a:pPr indent="0" marL="0">
              <a:buNone/>
            </a:pPr>
            <a:r>
              <a:rPr lang="en-US" sz="1000" i="1" dirty="0">
                <a:solidFill>
                  <a:srgbClr val="5B6577"/>
                </a:solidFill>
              </a:rPr>
              <a:t>Source: Allison, Attisha &amp; AAP Council on School Health (2019), Pediatrics 143(2); Attendance as a Vital Sign: Kaiser Permanente, Johns Hopkins Center for School Health, Attendance Works (Aug 2026)</a:t>
            </a:r>
            <a:endParaRPr lang="en-US" sz="1000" dirty="0"/>
          </a:p>
        </p:txBody>
      </p:sp>
      <p:pic>
        <p:nvPicPr>
          <p:cNvPr id="9" name="Image 0" descr="Original Seat Series illustration">    </p:cNvPr>
          <p:cNvPicPr>
            <a:picLocks noChangeAspect="1"/>
          </p:cNvPicPr>
          <p:nvPr/>
        </p:nvPicPr>
        <p:blipFill>
          <a:blip r:embed="rId1"/>
          <a:stretch>
            <a:fillRect/>
          </a:stretch>
        </p:blipFill>
        <p:spPr>
          <a:xfrm>
            <a:off x="8412480" y="1828800"/>
            <a:ext cx="3291840" cy="3291840"/>
          </a:xfrm>
          <a:prstGeom prst="rect">
            <a:avLst/>
          </a:prstGeom>
        </p:spPr>
      </p:pic>
      <p:sp>
        <p:nvSpPr>
          <p:cNvPr id="10" name="Text 7"/>
          <p:cNvSpPr txBox="1"/>
          <p:nvPr/>
        </p:nvSpPr>
        <p:spPr>
          <a:xfrm>
            <a:off x="8412480" y="5212080"/>
            <a:ext cx="3291840" cy="640080"/>
          </a:xfrm>
          <a:prstGeom prst="rect">
            <a:avLst/>
          </a:prstGeom>
          <a:noFill/>
          <a:ln/>
        </p:spPr>
        <p:txBody>
          <a:bodyPr wrap="square" lIns="0" tIns="0" rIns="0" bIns="0" rtlCol="0" anchor="ctr"/>
          <a:lstStyle/>
          <a:p>
            <a:pPr indent="0" marL="0">
              <a:buNone/>
            </a:pPr>
            <a:r>
              <a:rPr lang="en-US" sz="1000" i="1" dirty="0">
                <a:solidFill>
                  <a:srgbClr val="5B6577"/>
                </a:solidFill>
              </a:rPr>
              <a:t>Every story in this series is a composite or a published case. Names are invented.</a:t>
            </a:r>
            <a:endParaRPr lang="en-US" sz="1000" dirty="0"/>
          </a:p>
        </p:txBody>
      </p:sp>
      <p:pic>
        <p:nvPicPr>
          <p:cNvPr id="11" name="Image 1" descr="Attendance USA logo">    </p:cNvPr>
          <p:cNvPicPr>
            <a:picLocks noChangeAspect="1"/>
          </p:cNvPicPr>
          <p:nvPr/>
        </p:nvPicPr>
        <p:blipFill>
          <a:blip r:embed="rId2"/>
          <a:stretch>
            <a:fillRect/>
          </a:stretch>
        </p:blipFill>
        <p:spPr>
          <a:xfrm>
            <a:off x="457200" y="6254496"/>
            <a:ext cx="989113" cy="457200"/>
          </a:xfrm>
          <a:prstGeom prst="rect">
            <a:avLst/>
          </a:prstGeom>
        </p:spPr>
      </p:pic>
      <p:sp>
        <p:nvSpPr>
          <p:cNvPr id="12" name="Text 8"/>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3"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13" name="Image 2" descr="QR code: join the 1,000 Seats campaign">
            <a:hlinkClick r:id="rId5" tooltip=""/>
          </p:cNvPr>
          <p:cNvPicPr>
            <a:picLocks noChangeAspect="1"/>
          </p:cNvPicPr>
          <p:nvPr/>
        </p:nvPicPr>
        <p:blipFill>
          <a:blip r:embed="rId4"/>
          <a:stretch>
            <a:fillRect/>
          </a:stretch>
        </p:blipFill>
        <p:spPr>
          <a:xfrm>
            <a:off x="11274552" y="6199632"/>
            <a:ext cx="548640" cy="548640"/>
          </a:xfrm>
          <a:prstGeom prst="rect">
            <a:avLst/>
          </a:prstGeom>
        </p:spPr>
      </p:pic>
      <p:sp>
        <p:nvSpPr>
          <p:cNvPr id="14" name="Text 9"/>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2F4F8"/>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37  ·  03 THE QUESTION WE HEAR</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HEALTH PROFESSIONALS  ·  PRE-K TO 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What health professionals are asking</a:t>
            </a:r>
            <a:endParaRPr lang="en-US" sz="3200" dirty="0"/>
          </a:p>
        </p:txBody>
      </p:sp>
      <p:sp>
        <p:nvSpPr>
          <p:cNvPr id="5" name="Question card"/>
          <p:cNvSpPr/>
          <p:nvPr/>
        </p:nvSpPr>
        <p:spPr>
          <a:xfrm>
            <a:off x="548640" y="1691640"/>
            <a:ext cx="11064240" cy="1325880"/>
          </a:xfrm>
          <a:prstGeom prst="roundRect">
            <a:avLst>
              <a:gd name="adj" fmla="val 10345"/>
            </a:avLst>
          </a:prstGeom>
          <a:solidFill>
            <a:srgbClr val="0D2240"/>
          </a:solidFill>
          <a:ln w="12700">
            <a:solidFill>
              <a:srgbClr val="0D2240"/>
            </a:solidFill>
            <a:prstDash val="solid"/>
          </a:ln>
        </p:spPr>
      </p:sp>
      <p:sp>
        <p:nvSpPr>
          <p:cNvPr id="6" name="Text 4"/>
          <p:cNvSpPr txBox="1"/>
          <p:nvPr/>
        </p:nvSpPr>
        <p:spPr>
          <a:xfrm>
            <a:off x="868680" y="1783080"/>
            <a:ext cx="10424160" cy="1143000"/>
          </a:xfrm>
          <a:prstGeom prst="rect">
            <a:avLst/>
          </a:prstGeom>
          <a:noFill/>
          <a:ln/>
        </p:spPr>
        <p:txBody>
          <a:bodyPr wrap="square" lIns="0" tIns="0" rIns="0" bIns="0" rtlCol="0" anchor="ctr"/>
          <a:lstStyle/>
          <a:p>
            <a:pPr indent="0" marL="0">
              <a:buNone/>
            </a:pPr>
            <a:r>
              <a:rPr lang="en-US" sz="2400" i="1" dirty="0">
                <a:solidFill>
                  <a:srgbClr val="FFFFFF"/>
                </a:solidFill>
                <a:latin typeface="Cambria" pitchFamily="34" charset="0"/>
                <a:ea typeface="Cambria" pitchFamily="34" charset="-122"/>
                <a:cs typeface="Cambria" pitchFamily="34" charset="-120"/>
              </a:rPr>
              <a:t>Why should health professionals treat school attendance as a vital sign?</a:t>
            </a:r>
            <a:endParaRPr lang="en-US" sz="2400" dirty="0"/>
          </a:p>
        </p:txBody>
      </p:sp>
      <p:sp>
        <p:nvSpPr>
          <p:cNvPr id="7" name="Concern 1"/>
          <p:cNvSpPr/>
          <p:nvPr/>
        </p:nvSpPr>
        <p:spPr>
          <a:xfrm>
            <a:off x="548640" y="3291840"/>
            <a:ext cx="3566160" cy="2651760"/>
          </a:xfrm>
          <a:prstGeom prst="roundRect">
            <a:avLst>
              <a:gd name="adj" fmla="val 4138"/>
            </a:avLst>
          </a:prstGeom>
          <a:solidFill>
            <a:srgbClr val="FFFFFF"/>
          </a:solidFill>
          <a:ln w="12700">
            <a:solidFill>
              <a:srgbClr val="D9DEE8"/>
            </a:solidFill>
            <a:prstDash val="solid"/>
          </a:ln>
        </p:spPr>
      </p:sp>
      <p:sp>
        <p:nvSpPr>
          <p:cNvPr id="8" name="Shape 6"/>
          <p:cNvSpPr/>
          <p:nvPr/>
        </p:nvSpPr>
        <p:spPr>
          <a:xfrm>
            <a:off x="822960" y="3520440"/>
            <a:ext cx="640080" cy="640080"/>
          </a:xfrm>
          <a:prstGeom prst="ellipse">
            <a:avLst/>
          </a:prstGeom>
          <a:solidFill>
            <a:srgbClr val="E1251B"/>
          </a:solidFill>
          <a:ln w="12700">
            <a:solidFill>
              <a:srgbClr val="E1251B"/>
            </a:solidFill>
            <a:prstDash val="solid"/>
          </a:ln>
        </p:spPr>
      </p:sp>
      <p:sp>
        <p:nvSpPr>
          <p:cNvPr id="9" name="Text 7"/>
          <p:cNvSpPr txBox="1"/>
          <p:nvPr/>
        </p:nvSpPr>
        <p:spPr>
          <a:xfrm>
            <a:off x="822960" y="3520440"/>
            <a:ext cx="640080" cy="640080"/>
          </a:xfrm>
          <a:prstGeom prst="rect">
            <a:avLst/>
          </a:prstGeom>
          <a:noFill/>
          <a:ln/>
        </p:spPr>
        <p:txBody>
          <a:bodyPr wrap="square" lIns="0" tIns="0" rIns="0" bIns="0" rtlCol="0" anchor="ctr"/>
          <a:lstStyle/>
          <a:p>
            <a:pPr algn="ctr" indent="0" marL="0">
              <a:buNone/>
            </a:pPr>
            <a:r>
              <a:rPr lang="en-US" sz="2200" b="1" dirty="0">
                <a:solidFill>
                  <a:srgbClr val="FFFFFF"/>
                </a:solidFill>
              </a:rPr>
              <a:t>1</a:t>
            </a:r>
            <a:endParaRPr lang="en-US" sz="2200" dirty="0"/>
          </a:p>
        </p:txBody>
      </p:sp>
      <p:sp>
        <p:nvSpPr>
          <p:cNvPr id="10" name="Text 8"/>
          <p:cNvSpPr txBox="1"/>
          <p:nvPr/>
        </p:nvSpPr>
        <p:spPr>
          <a:xfrm>
            <a:off x="822960" y="4343400"/>
            <a:ext cx="3017520" cy="1463040"/>
          </a:xfrm>
          <a:prstGeom prst="rect">
            <a:avLst/>
          </a:prstGeom>
          <a:noFill/>
          <a:ln/>
        </p:spPr>
        <p:txBody>
          <a:bodyPr wrap="square" lIns="0" tIns="0" rIns="0" bIns="0" rtlCol="0" anchor="t"/>
          <a:lstStyle/>
          <a:p>
            <a:pPr indent="0" marL="0">
              <a:buNone/>
            </a:pPr>
            <a:r>
              <a:rPr lang="en-US" sz="2000" dirty="0">
                <a:solidFill>
                  <a:srgbClr val="141414"/>
                </a:solidFill>
              </a:rPr>
              <a:t>Clinicians rarely ask about school days missed.</a:t>
            </a:r>
            <a:endParaRPr lang="en-US" sz="2000" dirty="0"/>
          </a:p>
        </p:txBody>
      </p:sp>
      <p:sp>
        <p:nvSpPr>
          <p:cNvPr id="11" name="Concern 2"/>
          <p:cNvSpPr/>
          <p:nvPr/>
        </p:nvSpPr>
        <p:spPr>
          <a:xfrm>
            <a:off x="4297680" y="3291840"/>
            <a:ext cx="3566160" cy="2651760"/>
          </a:xfrm>
          <a:prstGeom prst="roundRect">
            <a:avLst>
              <a:gd name="adj" fmla="val 4138"/>
            </a:avLst>
          </a:prstGeom>
          <a:solidFill>
            <a:srgbClr val="FFFFFF"/>
          </a:solidFill>
          <a:ln w="12700">
            <a:solidFill>
              <a:srgbClr val="D9DEE8"/>
            </a:solidFill>
            <a:prstDash val="solid"/>
          </a:ln>
        </p:spPr>
      </p:sp>
      <p:sp>
        <p:nvSpPr>
          <p:cNvPr id="12" name="Shape 10"/>
          <p:cNvSpPr/>
          <p:nvPr/>
        </p:nvSpPr>
        <p:spPr>
          <a:xfrm>
            <a:off x="4572000" y="3520440"/>
            <a:ext cx="640080" cy="640080"/>
          </a:xfrm>
          <a:prstGeom prst="ellipse">
            <a:avLst/>
          </a:prstGeom>
          <a:solidFill>
            <a:srgbClr val="1948AA"/>
          </a:solidFill>
          <a:ln w="12700">
            <a:solidFill>
              <a:srgbClr val="1948AA"/>
            </a:solidFill>
            <a:prstDash val="solid"/>
          </a:ln>
        </p:spPr>
      </p:sp>
      <p:sp>
        <p:nvSpPr>
          <p:cNvPr id="13" name="Text 11"/>
          <p:cNvSpPr txBox="1"/>
          <p:nvPr/>
        </p:nvSpPr>
        <p:spPr>
          <a:xfrm>
            <a:off x="4572000" y="3520440"/>
            <a:ext cx="640080" cy="640080"/>
          </a:xfrm>
          <a:prstGeom prst="rect">
            <a:avLst/>
          </a:prstGeom>
          <a:noFill/>
          <a:ln/>
        </p:spPr>
        <p:txBody>
          <a:bodyPr wrap="square" lIns="0" tIns="0" rIns="0" bIns="0" rtlCol="0" anchor="ctr"/>
          <a:lstStyle/>
          <a:p>
            <a:pPr algn="ctr" indent="0" marL="0">
              <a:buNone/>
            </a:pPr>
            <a:r>
              <a:rPr lang="en-US" sz="2200" b="1" dirty="0">
                <a:solidFill>
                  <a:srgbClr val="FFFFFF"/>
                </a:solidFill>
              </a:rPr>
              <a:t>2</a:t>
            </a:r>
            <a:endParaRPr lang="en-US" sz="2200" dirty="0"/>
          </a:p>
        </p:txBody>
      </p:sp>
      <p:sp>
        <p:nvSpPr>
          <p:cNvPr id="14" name="Text 12"/>
          <p:cNvSpPr txBox="1"/>
          <p:nvPr/>
        </p:nvSpPr>
        <p:spPr>
          <a:xfrm>
            <a:off x="4572000" y="4343400"/>
            <a:ext cx="3017520" cy="1463040"/>
          </a:xfrm>
          <a:prstGeom prst="rect">
            <a:avLst/>
          </a:prstGeom>
          <a:noFill/>
          <a:ln/>
        </p:spPr>
        <p:txBody>
          <a:bodyPr wrap="square" lIns="0" tIns="0" rIns="0" bIns="0" rtlCol="0" anchor="t"/>
          <a:lstStyle/>
          <a:p>
            <a:pPr indent="0" marL="0">
              <a:buNone/>
            </a:pPr>
            <a:r>
              <a:rPr lang="en-US" sz="2000" dirty="0">
                <a:solidFill>
                  <a:srgbClr val="141414"/>
                </a:solidFill>
              </a:rPr>
              <a:t>Schools rarely hear from clinicians.</a:t>
            </a:r>
            <a:endParaRPr lang="en-US" sz="2000" dirty="0"/>
          </a:p>
        </p:txBody>
      </p:sp>
      <p:sp>
        <p:nvSpPr>
          <p:cNvPr id="15" name="Concern 3"/>
          <p:cNvSpPr/>
          <p:nvPr/>
        </p:nvSpPr>
        <p:spPr>
          <a:xfrm>
            <a:off x="8046720" y="3291840"/>
            <a:ext cx="3566160" cy="2651760"/>
          </a:xfrm>
          <a:prstGeom prst="roundRect">
            <a:avLst>
              <a:gd name="adj" fmla="val 4138"/>
            </a:avLst>
          </a:prstGeom>
          <a:solidFill>
            <a:srgbClr val="FFFFFF"/>
          </a:solidFill>
          <a:ln w="12700">
            <a:solidFill>
              <a:srgbClr val="D9DEE8"/>
            </a:solidFill>
            <a:prstDash val="solid"/>
          </a:ln>
        </p:spPr>
      </p:sp>
      <p:sp>
        <p:nvSpPr>
          <p:cNvPr id="16" name="Shape 14"/>
          <p:cNvSpPr/>
          <p:nvPr/>
        </p:nvSpPr>
        <p:spPr>
          <a:xfrm>
            <a:off x="8321040" y="3520440"/>
            <a:ext cx="640080" cy="640080"/>
          </a:xfrm>
          <a:prstGeom prst="ellipse">
            <a:avLst/>
          </a:prstGeom>
          <a:solidFill>
            <a:srgbClr val="F4A91D"/>
          </a:solidFill>
          <a:ln w="12700">
            <a:solidFill>
              <a:srgbClr val="F4A91D"/>
            </a:solidFill>
            <a:prstDash val="solid"/>
          </a:ln>
        </p:spPr>
      </p:sp>
      <p:sp>
        <p:nvSpPr>
          <p:cNvPr id="17" name="Text 15"/>
          <p:cNvSpPr txBox="1"/>
          <p:nvPr/>
        </p:nvSpPr>
        <p:spPr>
          <a:xfrm>
            <a:off x="8321040" y="3520440"/>
            <a:ext cx="640080" cy="640080"/>
          </a:xfrm>
          <a:prstGeom prst="rect">
            <a:avLst/>
          </a:prstGeom>
          <a:noFill/>
          <a:ln/>
        </p:spPr>
        <p:txBody>
          <a:bodyPr wrap="square" lIns="0" tIns="0" rIns="0" bIns="0" rtlCol="0" anchor="ctr"/>
          <a:lstStyle/>
          <a:p>
            <a:pPr algn="ctr" indent="0" marL="0">
              <a:buNone/>
            </a:pPr>
            <a:r>
              <a:rPr lang="en-US" sz="2200" b="1" dirty="0">
                <a:solidFill>
                  <a:srgbClr val="FFFFFF"/>
                </a:solidFill>
              </a:rPr>
              <a:t>3</a:t>
            </a:r>
            <a:endParaRPr lang="en-US" sz="2200" dirty="0"/>
          </a:p>
        </p:txBody>
      </p:sp>
      <p:sp>
        <p:nvSpPr>
          <p:cNvPr id="18" name="Text 16"/>
          <p:cNvSpPr txBox="1"/>
          <p:nvPr/>
        </p:nvSpPr>
        <p:spPr>
          <a:xfrm>
            <a:off x="8321040" y="4343400"/>
            <a:ext cx="3017520" cy="1463040"/>
          </a:xfrm>
          <a:prstGeom prst="rect">
            <a:avLst/>
          </a:prstGeom>
          <a:noFill/>
          <a:ln/>
        </p:spPr>
        <p:txBody>
          <a:bodyPr wrap="square" lIns="0" tIns="0" rIns="0" bIns="0" rtlCol="0" anchor="t"/>
          <a:lstStyle/>
          <a:p>
            <a:pPr indent="0" marL="0">
              <a:buNone/>
            </a:pPr>
            <a:r>
              <a:rPr lang="en-US" sz="2000" dirty="0">
                <a:solidFill>
                  <a:srgbClr val="141414"/>
                </a:solidFill>
              </a:rPr>
              <a:t>Illness is the most reported reason for long absences.</a:t>
            </a:r>
            <a:endParaRPr lang="en-US" sz="2000" dirty="0"/>
          </a:p>
        </p:txBody>
      </p:sp>
      <p:pic>
        <p:nvPicPr>
          <p:cNvPr id="19"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0" name="Text 17"/>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1"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2" name="Text 18"/>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37  ·  04 NAME IT</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HEALTH PROFESSIONALS  ·  PRE-K TO 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Shared words before shared work</a:t>
            </a:r>
            <a:endParaRPr lang="en-US" sz="3200" dirty="0"/>
          </a:p>
        </p:txBody>
      </p:sp>
      <p:sp>
        <p:nvSpPr>
          <p:cNvPr id="5" name="Term 1"/>
          <p:cNvSpPr/>
          <p:nvPr/>
        </p:nvSpPr>
        <p:spPr>
          <a:xfrm>
            <a:off x="548640" y="1783080"/>
            <a:ext cx="3566160" cy="4114800"/>
          </a:xfrm>
          <a:prstGeom prst="roundRect">
            <a:avLst>
              <a:gd name="adj" fmla="val 3846"/>
            </a:avLst>
          </a:prstGeom>
          <a:solidFill>
            <a:srgbClr val="F2F4F8"/>
          </a:solidFill>
          <a:ln w="12700">
            <a:solidFill>
              <a:srgbClr val="F2F4F8"/>
            </a:solidFill>
            <a:prstDash val="solid"/>
          </a:ln>
        </p:spPr>
      </p:sp>
      <p:sp>
        <p:nvSpPr>
          <p:cNvPr id="6" name="Shape 4"/>
          <p:cNvSpPr/>
          <p:nvPr/>
        </p:nvSpPr>
        <p:spPr>
          <a:xfrm>
            <a:off x="822960" y="2057400"/>
            <a:ext cx="777240" cy="777240"/>
          </a:xfrm>
          <a:prstGeom prst="ellipse">
            <a:avLst/>
          </a:prstGeom>
          <a:solidFill>
            <a:srgbClr val="E1251B"/>
          </a:solidFill>
          <a:ln w="12700">
            <a:solidFill>
              <a:srgbClr val="E1251B"/>
            </a:solidFill>
            <a:prstDash val="solid"/>
          </a:ln>
        </p:spPr>
      </p:sp>
      <p:sp>
        <p:nvSpPr>
          <p:cNvPr id="7" name="Text 5"/>
          <p:cNvSpPr txBox="1"/>
          <p:nvPr/>
        </p:nvSpPr>
        <p:spPr>
          <a:xfrm>
            <a:off x="822960" y="2057400"/>
            <a:ext cx="777240" cy="77724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V</a:t>
            </a:r>
            <a:endParaRPr lang="en-US" sz="2800" dirty="0"/>
          </a:p>
        </p:txBody>
      </p:sp>
      <p:sp>
        <p:nvSpPr>
          <p:cNvPr id="8" name="Text 6"/>
          <p:cNvSpPr txBox="1"/>
          <p:nvPr/>
        </p:nvSpPr>
        <p:spPr>
          <a:xfrm>
            <a:off x="822960" y="3017520"/>
            <a:ext cx="3017520" cy="822960"/>
          </a:xfrm>
          <a:prstGeom prst="rect">
            <a:avLst/>
          </a:prstGeom>
          <a:noFill/>
          <a:ln/>
        </p:spPr>
        <p:txBody>
          <a:bodyPr wrap="square" lIns="0" tIns="0" rIns="0" bIns="0" rtlCol="0" anchor="t"/>
          <a:lstStyle/>
          <a:p>
            <a:pPr indent="0" marL="0">
              <a:buNone/>
            </a:pPr>
            <a:r>
              <a:rPr lang="en-US" sz="2200" b="1" dirty="0">
                <a:solidFill>
                  <a:srgbClr val="0D2240"/>
                </a:solidFill>
                <a:latin typeface="Cambria" pitchFamily="34" charset="0"/>
                <a:ea typeface="Cambria" pitchFamily="34" charset="-122"/>
                <a:cs typeface="Cambria" pitchFamily="34" charset="-120"/>
              </a:rPr>
              <a:t>Vital sign</a:t>
            </a:r>
            <a:endParaRPr lang="en-US" sz="2200" dirty="0"/>
          </a:p>
        </p:txBody>
      </p:sp>
      <p:sp>
        <p:nvSpPr>
          <p:cNvPr id="9" name="Text 7"/>
          <p:cNvSpPr txBox="1"/>
          <p:nvPr/>
        </p:nvSpPr>
        <p:spPr>
          <a:xfrm>
            <a:off x="822960" y="3886200"/>
            <a:ext cx="3017520" cy="1828800"/>
          </a:xfrm>
          <a:prstGeom prst="rect">
            <a:avLst/>
          </a:prstGeom>
          <a:noFill/>
          <a:ln/>
        </p:spPr>
        <p:txBody>
          <a:bodyPr wrap="square" lIns="0" tIns="0" rIns="0" bIns="0" rtlCol="0" anchor="t"/>
          <a:lstStyle/>
          <a:p>
            <a:pPr indent="0" marL="0">
              <a:buNone/>
            </a:pPr>
            <a:r>
              <a:rPr lang="en-US" sz="1800" dirty="0">
                <a:solidFill>
                  <a:srgbClr val="141414"/>
                </a:solidFill>
              </a:rPr>
              <a:t>A routine measure that signals when something needs attention.</a:t>
            </a:r>
            <a:endParaRPr lang="en-US" sz="1800" dirty="0"/>
          </a:p>
        </p:txBody>
      </p:sp>
      <p:sp>
        <p:nvSpPr>
          <p:cNvPr id="10" name="Term 2"/>
          <p:cNvSpPr/>
          <p:nvPr/>
        </p:nvSpPr>
        <p:spPr>
          <a:xfrm>
            <a:off x="4297680" y="1783080"/>
            <a:ext cx="3566160" cy="4114800"/>
          </a:xfrm>
          <a:prstGeom prst="roundRect">
            <a:avLst>
              <a:gd name="adj" fmla="val 3846"/>
            </a:avLst>
          </a:prstGeom>
          <a:solidFill>
            <a:srgbClr val="0D2240"/>
          </a:solidFill>
          <a:ln w="12700">
            <a:solidFill>
              <a:srgbClr val="0D2240"/>
            </a:solidFill>
            <a:prstDash val="solid"/>
          </a:ln>
        </p:spPr>
      </p:sp>
      <p:sp>
        <p:nvSpPr>
          <p:cNvPr id="11" name="Shape 9"/>
          <p:cNvSpPr/>
          <p:nvPr/>
        </p:nvSpPr>
        <p:spPr>
          <a:xfrm>
            <a:off x="4572000" y="2057400"/>
            <a:ext cx="777240" cy="777240"/>
          </a:xfrm>
          <a:prstGeom prst="ellipse">
            <a:avLst/>
          </a:prstGeom>
          <a:solidFill>
            <a:srgbClr val="1948AA"/>
          </a:solidFill>
          <a:ln w="12700">
            <a:solidFill>
              <a:srgbClr val="1948AA"/>
            </a:solidFill>
            <a:prstDash val="solid"/>
          </a:ln>
        </p:spPr>
      </p:sp>
      <p:sp>
        <p:nvSpPr>
          <p:cNvPr id="12" name="Text 10"/>
          <p:cNvSpPr txBox="1"/>
          <p:nvPr/>
        </p:nvSpPr>
        <p:spPr>
          <a:xfrm>
            <a:off x="4572000" y="2057400"/>
            <a:ext cx="777240" cy="77724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H</a:t>
            </a:r>
            <a:endParaRPr lang="en-US" sz="2800" dirty="0"/>
          </a:p>
        </p:txBody>
      </p:sp>
      <p:sp>
        <p:nvSpPr>
          <p:cNvPr id="13" name="Text 11"/>
          <p:cNvSpPr txBox="1"/>
          <p:nvPr/>
        </p:nvSpPr>
        <p:spPr>
          <a:xfrm>
            <a:off x="4572000" y="3017520"/>
            <a:ext cx="3017520" cy="822960"/>
          </a:xfrm>
          <a:prstGeom prst="rect">
            <a:avLst/>
          </a:prstGeom>
          <a:noFill/>
          <a:ln/>
        </p:spPr>
        <p:txBody>
          <a:bodyPr wrap="square" lIns="0" tIns="0" rIns="0" bIns="0" rtlCol="0" anchor="t"/>
          <a:lstStyle/>
          <a:p>
            <a:pPr indent="0" marL="0">
              <a:buNone/>
            </a:pPr>
            <a:r>
              <a:rPr lang="en-US" sz="1900" b="1" dirty="0">
                <a:solidFill>
                  <a:srgbClr val="F4A91D"/>
                </a:solidFill>
                <a:latin typeface="Cambria" pitchFamily="34" charset="0"/>
                <a:ea typeface="Cambria" pitchFamily="34" charset="-122"/>
                <a:cs typeface="Cambria" pitchFamily="34" charset="-120"/>
              </a:rPr>
              <a:t>Health-related chronic absence</a:t>
            </a:r>
            <a:endParaRPr lang="en-US" sz="1900" dirty="0"/>
          </a:p>
        </p:txBody>
      </p:sp>
      <p:sp>
        <p:nvSpPr>
          <p:cNvPr id="14" name="Text 12"/>
          <p:cNvSpPr txBox="1"/>
          <p:nvPr/>
        </p:nvSpPr>
        <p:spPr>
          <a:xfrm>
            <a:off x="4572000" y="3886200"/>
            <a:ext cx="3017520" cy="1828800"/>
          </a:xfrm>
          <a:prstGeom prst="rect">
            <a:avLst/>
          </a:prstGeom>
          <a:noFill/>
          <a:ln/>
        </p:spPr>
        <p:txBody>
          <a:bodyPr wrap="square" lIns="0" tIns="0" rIns="0" bIns="0" rtlCol="0" anchor="t"/>
          <a:lstStyle/>
          <a:p>
            <a:pPr indent="0" marL="0">
              <a:buNone/>
            </a:pPr>
            <a:r>
              <a:rPr lang="en-US" sz="1800" dirty="0">
                <a:solidFill>
                  <a:srgbClr val="FFFFFF"/>
                </a:solidFill>
              </a:rPr>
              <a:t>Missing 15+ days in a year for health reasons (CDC measure).</a:t>
            </a:r>
            <a:endParaRPr lang="en-US" sz="1800" dirty="0"/>
          </a:p>
        </p:txBody>
      </p:sp>
      <p:sp>
        <p:nvSpPr>
          <p:cNvPr id="15" name="Term 3"/>
          <p:cNvSpPr/>
          <p:nvPr/>
        </p:nvSpPr>
        <p:spPr>
          <a:xfrm>
            <a:off x="8046720" y="1783080"/>
            <a:ext cx="3566160" cy="4114800"/>
          </a:xfrm>
          <a:prstGeom prst="roundRect">
            <a:avLst>
              <a:gd name="adj" fmla="val 3846"/>
            </a:avLst>
          </a:prstGeom>
          <a:solidFill>
            <a:srgbClr val="F2F4F8"/>
          </a:solidFill>
          <a:ln w="12700">
            <a:solidFill>
              <a:srgbClr val="F2F4F8"/>
            </a:solidFill>
            <a:prstDash val="solid"/>
          </a:ln>
        </p:spPr>
      </p:sp>
      <p:sp>
        <p:nvSpPr>
          <p:cNvPr id="16" name="Shape 14"/>
          <p:cNvSpPr/>
          <p:nvPr/>
        </p:nvSpPr>
        <p:spPr>
          <a:xfrm>
            <a:off x="8321040" y="2057400"/>
            <a:ext cx="777240" cy="777240"/>
          </a:xfrm>
          <a:prstGeom prst="ellipse">
            <a:avLst/>
          </a:prstGeom>
          <a:solidFill>
            <a:srgbClr val="F4A91D"/>
          </a:solidFill>
          <a:ln w="12700">
            <a:solidFill>
              <a:srgbClr val="F4A91D"/>
            </a:solidFill>
            <a:prstDash val="solid"/>
          </a:ln>
        </p:spPr>
      </p:sp>
      <p:sp>
        <p:nvSpPr>
          <p:cNvPr id="17" name="Text 15"/>
          <p:cNvSpPr txBox="1"/>
          <p:nvPr/>
        </p:nvSpPr>
        <p:spPr>
          <a:xfrm>
            <a:off x="8321040" y="2057400"/>
            <a:ext cx="777240" cy="77724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H</a:t>
            </a:r>
            <a:endParaRPr lang="en-US" sz="2800" dirty="0"/>
          </a:p>
        </p:txBody>
      </p:sp>
      <p:sp>
        <p:nvSpPr>
          <p:cNvPr id="18" name="Text 16"/>
          <p:cNvSpPr txBox="1"/>
          <p:nvPr/>
        </p:nvSpPr>
        <p:spPr>
          <a:xfrm>
            <a:off x="8321040" y="3017520"/>
            <a:ext cx="3017520" cy="822960"/>
          </a:xfrm>
          <a:prstGeom prst="rect">
            <a:avLst/>
          </a:prstGeom>
          <a:noFill/>
          <a:ln/>
        </p:spPr>
        <p:txBody>
          <a:bodyPr wrap="square" lIns="0" tIns="0" rIns="0" bIns="0" rtlCol="0" anchor="t"/>
          <a:lstStyle/>
          <a:p>
            <a:pPr indent="0" marL="0">
              <a:buNone/>
            </a:pPr>
            <a:r>
              <a:rPr lang="en-US" sz="2200" b="1" dirty="0">
                <a:solidFill>
                  <a:srgbClr val="0D2240"/>
                </a:solidFill>
                <a:latin typeface="Cambria" pitchFamily="34" charset="0"/>
                <a:ea typeface="Cambria" pitchFamily="34" charset="-122"/>
                <a:cs typeface="Cambria" pitchFamily="34" charset="-120"/>
              </a:rPr>
              <a:t>Health Stability</a:t>
            </a:r>
            <a:endParaRPr lang="en-US" sz="2200" dirty="0"/>
          </a:p>
        </p:txBody>
      </p:sp>
      <p:sp>
        <p:nvSpPr>
          <p:cNvPr id="19" name="Text 17"/>
          <p:cNvSpPr txBox="1"/>
          <p:nvPr/>
        </p:nvSpPr>
        <p:spPr>
          <a:xfrm>
            <a:off x="8321040" y="3886200"/>
            <a:ext cx="3017520" cy="1828800"/>
          </a:xfrm>
          <a:prstGeom prst="rect">
            <a:avLst/>
          </a:prstGeom>
          <a:noFill/>
          <a:ln/>
        </p:spPr>
        <p:txBody>
          <a:bodyPr wrap="square" lIns="0" tIns="0" rIns="0" bIns="0" rtlCol="0" anchor="t"/>
          <a:lstStyle/>
          <a:p>
            <a:pPr indent="0" marL="0">
              <a:buNone/>
            </a:pPr>
            <a:r>
              <a:rPr lang="en-US" sz="1800" dirty="0">
                <a:solidFill>
                  <a:srgbClr val="141414"/>
                </a:solidFill>
              </a:rPr>
              <a:t>GG-FSI Domain 3: access to care, managed conditions, caregiver health.</a:t>
            </a:r>
            <a:endParaRPr lang="en-US" sz="1800" dirty="0"/>
          </a:p>
        </p:txBody>
      </p:sp>
      <p:pic>
        <p:nvPicPr>
          <p:cNvPr id="20"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1" name="Text 18"/>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2"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3" name="Text 19"/>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D2240"/>
        </a:solidFill>
      </p:bgPr>
    </p:bg>
    <p:spTree>
      <p:nvGrpSpPr>
        <p:cNvPr id="1" name=""/>
        <p:cNvGrpSpPr/>
        <p:nvPr/>
      </p:nvGrpSpPr>
      <p:grpSpPr>
        <a:xfrm>
          <a:off x="0" y="0"/>
          <a:ext cx="0" cy="0"/>
          <a:chOff x="0" y="0"/>
          <a:chExt cx="0" cy="0"/>
        </a:xfrm>
      </p:grpSpPr>
      <p:sp>
        <p:nvSpPr>
          <p:cNvPr id="2" name="Text 0"/>
          <p:cNvSpPr txBox="1"/>
          <p:nvPr/>
        </p:nvSpPr>
        <p:spPr>
          <a:xfrm>
            <a:off x="548640" y="320040"/>
            <a:ext cx="7315200" cy="274320"/>
          </a:xfrm>
          <a:prstGeom prst="rect">
            <a:avLst/>
          </a:prstGeom>
          <a:noFill/>
          <a:ln/>
        </p:spPr>
        <p:txBody>
          <a:bodyPr wrap="square" lIns="0" tIns="0" rIns="0" bIns="0" rtlCol="0" anchor="ctr"/>
          <a:lstStyle/>
          <a:p>
            <a:pPr indent="0" marL="0">
              <a:buNone/>
            </a:pPr>
            <a:r>
              <a:rPr lang="en-US" sz="1100" b="1" spc="200" kern="0" dirty="0">
                <a:solidFill>
                  <a:srgbClr val="F4A91D"/>
                </a:solidFill>
              </a:rPr>
              <a:t>SEAT 37  ·  05 WHAT THE EVIDENCE SAYS</a:t>
            </a:r>
            <a:endParaRPr lang="en-US" sz="1100" dirty="0"/>
          </a:p>
        </p:txBody>
      </p:sp>
      <p:sp>
        <p:nvSpPr>
          <p:cNvPr id="3" name="Text 1"/>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The numbers behind the moment</a:t>
            </a:r>
            <a:endParaRPr lang="en-US" sz="3200" dirty="0"/>
          </a:p>
        </p:txBody>
      </p:sp>
      <p:sp>
        <p:nvSpPr>
          <p:cNvPr id="4" name="Stat 1"/>
          <p:cNvSpPr/>
          <p:nvPr/>
        </p:nvSpPr>
        <p:spPr>
          <a:xfrm>
            <a:off x="548640" y="1783080"/>
            <a:ext cx="3566160" cy="4160520"/>
          </a:xfrm>
          <a:prstGeom prst="roundRect">
            <a:avLst>
              <a:gd name="adj" fmla="val 3846"/>
            </a:avLst>
          </a:prstGeom>
          <a:solidFill>
            <a:srgbClr val="16305A"/>
          </a:solidFill>
          <a:ln w="12700">
            <a:solidFill>
              <a:srgbClr val="2A4675"/>
            </a:solidFill>
            <a:prstDash val="solid"/>
          </a:ln>
        </p:spPr>
      </p:sp>
      <p:sp>
        <p:nvSpPr>
          <p:cNvPr id="5" name="Text 3"/>
          <p:cNvSpPr txBox="1"/>
          <p:nvPr/>
        </p:nvSpPr>
        <p:spPr>
          <a:xfrm>
            <a:off x="777240" y="1965960"/>
            <a:ext cx="3108960" cy="1280160"/>
          </a:xfrm>
          <a:prstGeom prst="rect">
            <a:avLst/>
          </a:prstGeom>
          <a:noFill/>
          <a:ln/>
        </p:spPr>
        <p:txBody>
          <a:bodyPr wrap="square" lIns="0" tIns="0" rIns="0" bIns="0" rtlCol="0" anchor="ctr"/>
          <a:lstStyle/>
          <a:p>
            <a:pPr indent="0" marL="0">
              <a:buNone/>
            </a:pPr>
            <a:r>
              <a:rPr lang="en-US" sz="5400" b="1" dirty="0">
                <a:solidFill>
                  <a:srgbClr val="F4A91D"/>
                </a:solidFill>
                <a:latin typeface="Cambria" pitchFamily="34" charset="0"/>
                <a:ea typeface="Cambria" pitchFamily="34" charset="-122"/>
                <a:cs typeface="Cambria" pitchFamily="34" charset="-120"/>
              </a:rPr>
              <a:t>70.5%</a:t>
            </a:r>
            <a:endParaRPr lang="en-US" sz="5400" dirty="0"/>
          </a:p>
        </p:txBody>
      </p:sp>
      <p:sp>
        <p:nvSpPr>
          <p:cNvPr id="6" name="Text 4"/>
          <p:cNvSpPr txBox="1"/>
          <p:nvPr/>
        </p:nvSpPr>
        <p:spPr>
          <a:xfrm>
            <a:off x="777240" y="3337560"/>
            <a:ext cx="3108960" cy="1600200"/>
          </a:xfrm>
          <a:prstGeom prst="rect">
            <a:avLst/>
          </a:prstGeom>
          <a:noFill/>
          <a:ln/>
        </p:spPr>
        <p:txBody>
          <a:bodyPr wrap="square" lIns="0" tIns="0" rIns="0" bIns="0" rtlCol="0" anchor="t"/>
          <a:lstStyle/>
          <a:p>
            <a:pPr indent="0" marL="0">
              <a:buNone/>
            </a:pPr>
            <a:r>
              <a:rPr lang="en-US" sz="1600" dirty="0">
                <a:solidFill>
                  <a:srgbClr val="FFFFFF"/>
                </a:solidFill>
              </a:rPr>
              <a:t>of long-term absences attributed to illness</a:t>
            </a:r>
            <a:endParaRPr lang="en-US" sz="1600" dirty="0"/>
          </a:p>
        </p:txBody>
      </p:sp>
      <p:sp>
        <p:nvSpPr>
          <p:cNvPr id="7" name="Text 5"/>
          <p:cNvSpPr txBox="1"/>
          <p:nvPr/>
        </p:nvSpPr>
        <p:spPr>
          <a:xfrm>
            <a:off x="777240" y="4983480"/>
            <a:ext cx="3108960" cy="822960"/>
          </a:xfrm>
          <a:prstGeom prst="rect">
            <a:avLst/>
          </a:prstGeom>
          <a:noFill/>
          <a:ln/>
        </p:spPr>
        <p:txBody>
          <a:bodyPr wrap="square" lIns="0" tIns="0" rIns="0" bIns="0" rtlCol="0" anchor="b"/>
          <a:lstStyle/>
          <a:p>
            <a:pPr indent="0" marL="0">
              <a:buNone/>
            </a:pPr>
            <a:r>
              <a:rPr lang="en-US" sz="900" i="1" dirty="0">
                <a:solidFill>
                  <a:srgbClr val="78AAE6"/>
                </a:solidFill>
              </a:rPr>
              <a:t>OECD report on long-term student absence (causes reported)</a:t>
            </a:r>
            <a:endParaRPr lang="en-US" sz="900" dirty="0"/>
          </a:p>
        </p:txBody>
      </p:sp>
      <p:sp>
        <p:nvSpPr>
          <p:cNvPr id="8" name="Stat 2"/>
          <p:cNvSpPr/>
          <p:nvPr/>
        </p:nvSpPr>
        <p:spPr>
          <a:xfrm>
            <a:off x="4297680" y="1783080"/>
            <a:ext cx="3566160" cy="4160520"/>
          </a:xfrm>
          <a:prstGeom prst="roundRect">
            <a:avLst>
              <a:gd name="adj" fmla="val 3846"/>
            </a:avLst>
          </a:prstGeom>
          <a:solidFill>
            <a:srgbClr val="16305A"/>
          </a:solidFill>
          <a:ln w="12700">
            <a:solidFill>
              <a:srgbClr val="2A4675"/>
            </a:solidFill>
            <a:prstDash val="solid"/>
          </a:ln>
        </p:spPr>
      </p:sp>
      <p:sp>
        <p:nvSpPr>
          <p:cNvPr id="9" name="Text 7"/>
          <p:cNvSpPr txBox="1"/>
          <p:nvPr/>
        </p:nvSpPr>
        <p:spPr>
          <a:xfrm>
            <a:off x="4526280" y="1965960"/>
            <a:ext cx="3108960" cy="1280160"/>
          </a:xfrm>
          <a:prstGeom prst="rect">
            <a:avLst/>
          </a:prstGeom>
          <a:noFill/>
          <a:ln/>
        </p:spPr>
        <p:txBody>
          <a:bodyPr wrap="square" lIns="0" tIns="0" rIns="0" bIns="0" rtlCol="0" anchor="ctr"/>
          <a:lstStyle/>
          <a:p>
            <a:pPr indent="0" marL="0">
              <a:buNone/>
            </a:pPr>
            <a:r>
              <a:rPr lang="en-US" sz="5400" b="1" dirty="0">
                <a:solidFill>
                  <a:srgbClr val="78AAE6"/>
                </a:solidFill>
                <a:latin typeface="Cambria" pitchFamily="34" charset="0"/>
                <a:ea typeface="Cambria" pitchFamily="34" charset="-122"/>
                <a:cs typeface="Cambria" pitchFamily="34" charset="-120"/>
              </a:rPr>
              <a:t>5.8%</a:t>
            </a:r>
            <a:endParaRPr lang="en-US" sz="5400" dirty="0"/>
          </a:p>
        </p:txBody>
      </p:sp>
      <p:sp>
        <p:nvSpPr>
          <p:cNvPr id="10" name="Text 8"/>
          <p:cNvSpPr txBox="1"/>
          <p:nvPr/>
        </p:nvSpPr>
        <p:spPr>
          <a:xfrm>
            <a:off x="4526280" y="3337560"/>
            <a:ext cx="3108960" cy="1600200"/>
          </a:xfrm>
          <a:prstGeom prst="rect">
            <a:avLst/>
          </a:prstGeom>
          <a:noFill/>
          <a:ln/>
        </p:spPr>
        <p:txBody>
          <a:bodyPr wrap="square" lIns="0" tIns="0" rIns="0" bIns="0" rtlCol="0" anchor="t"/>
          <a:lstStyle/>
          <a:p>
            <a:pPr indent="0" marL="0">
              <a:buNone/>
            </a:pPr>
            <a:r>
              <a:rPr lang="en-US" sz="1600" dirty="0">
                <a:solidFill>
                  <a:srgbClr val="FFFFFF"/>
                </a:solidFill>
              </a:rPr>
              <a:t>of U.S. children chronically absent for health reasons in 2022</a:t>
            </a:r>
            <a:endParaRPr lang="en-US" sz="1600" dirty="0"/>
          </a:p>
        </p:txBody>
      </p:sp>
      <p:sp>
        <p:nvSpPr>
          <p:cNvPr id="11" name="Text 9"/>
          <p:cNvSpPr txBox="1"/>
          <p:nvPr/>
        </p:nvSpPr>
        <p:spPr>
          <a:xfrm>
            <a:off x="4526280" y="4983480"/>
            <a:ext cx="3108960" cy="822960"/>
          </a:xfrm>
          <a:prstGeom prst="rect">
            <a:avLst/>
          </a:prstGeom>
          <a:noFill/>
          <a:ln/>
        </p:spPr>
        <p:txBody>
          <a:bodyPr wrap="square" lIns="0" tIns="0" rIns="0" bIns="0" rtlCol="0" anchor="b"/>
          <a:lstStyle/>
          <a:p>
            <a:pPr indent="0" marL="0">
              <a:buNone/>
            </a:pPr>
            <a:r>
              <a:rPr lang="en-US" sz="900" i="1" dirty="0">
                <a:solidFill>
                  <a:srgbClr val="78AAE6"/>
                </a:solidFill>
              </a:rPr>
              <a:t>CDC NCHS Data Brief No. 498 (2024): health-related chronic absence, 2022</a:t>
            </a:r>
            <a:endParaRPr lang="en-US" sz="900" dirty="0"/>
          </a:p>
        </p:txBody>
      </p:sp>
      <p:sp>
        <p:nvSpPr>
          <p:cNvPr id="12" name="Stat 3"/>
          <p:cNvSpPr/>
          <p:nvPr/>
        </p:nvSpPr>
        <p:spPr>
          <a:xfrm>
            <a:off x="8046720" y="1783080"/>
            <a:ext cx="3566160" cy="4160520"/>
          </a:xfrm>
          <a:prstGeom prst="roundRect">
            <a:avLst>
              <a:gd name="adj" fmla="val 3846"/>
            </a:avLst>
          </a:prstGeom>
          <a:solidFill>
            <a:srgbClr val="16305A"/>
          </a:solidFill>
          <a:ln w="12700">
            <a:solidFill>
              <a:srgbClr val="2A4675"/>
            </a:solidFill>
            <a:prstDash val="solid"/>
          </a:ln>
        </p:spPr>
      </p:sp>
      <p:sp>
        <p:nvSpPr>
          <p:cNvPr id="13" name="Text 11"/>
          <p:cNvSpPr txBox="1"/>
          <p:nvPr/>
        </p:nvSpPr>
        <p:spPr>
          <a:xfrm>
            <a:off x="8275320" y="1965960"/>
            <a:ext cx="3108960" cy="1280160"/>
          </a:xfrm>
          <a:prstGeom prst="rect">
            <a:avLst/>
          </a:prstGeom>
          <a:noFill/>
          <a:ln/>
        </p:spPr>
        <p:txBody>
          <a:bodyPr wrap="square" lIns="0" tIns="0" rIns="0" bIns="0" rtlCol="0" anchor="ctr"/>
          <a:lstStyle/>
          <a:p>
            <a:pPr indent="0" marL="0">
              <a:buNone/>
            </a:pPr>
            <a:r>
              <a:rPr lang="en-US" sz="5400" b="1" dirty="0">
                <a:solidFill>
                  <a:srgbClr val="FFFFFF"/>
                </a:solidFill>
                <a:latin typeface="Cambria" pitchFamily="34" charset="0"/>
                <a:ea typeface="Cambria" pitchFamily="34" charset="-122"/>
                <a:cs typeface="Cambria" pitchFamily="34" charset="-120"/>
              </a:rPr>
              <a:t>28.7%</a:t>
            </a:r>
            <a:endParaRPr lang="en-US" sz="5400" dirty="0"/>
          </a:p>
        </p:txBody>
      </p:sp>
      <p:sp>
        <p:nvSpPr>
          <p:cNvPr id="14" name="Text 12"/>
          <p:cNvSpPr txBox="1"/>
          <p:nvPr/>
        </p:nvSpPr>
        <p:spPr>
          <a:xfrm>
            <a:off x="8275320" y="3337560"/>
            <a:ext cx="3108960" cy="1600200"/>
          </a:xfrm>
          <a:prstGeom prst="rect">
            <a:avLst/>
          </a:prstGeom>
          <a:noFill/>
          <a:ln/>
        </p:spPr>
        <p:txBody>
          <a:bodyPr wrap="square" lIns="0" tIns="0" rIns="0" bIns="0" rtlCol="0" anchor="t"/>
          <a:lstStyle/>
          <a:p>
            <a:pPr indent="0" marL="0">
              <a:buNone/>
            </a:pPr>
            <a:r>
              <a:rPr lang="en-US" sz="1600" dirty="0">
                <a:solidFill>
                  <a:srgbClr val="FFFFFF"/>
                </a:solidFill>
              </a:rPr>
              <a:t>health-related chronic absence for children in fair or poor health</a:t>
            </a:r>
            <a:endParaRPr lang="en-US" sz="1600" dirty="0"/>
          </a:p>
        </p:txBody>
      </p:sp>
      <p:sp>
        <p:nvSpPr>
          <p:cNvPr id="15" name="Text 13"/>
          <p:cNvSpPr txBox="1"/>
          <p:nvPr/>
        </p:nvSpPr>
        <p:spPr>
          <a:xfrm>
            <a:off x="8275320" y="4983480"/>
            <a:ext cx="3108960" cy="822960"/>
          </a:xfrm>
          <a:prstGeom prst="rect">
            <a:avLst/>
          </a:prstGeom>
          <a:noFill/>
          <a:ln/>
        </p:spPr>
        <p:txBody>
          <a:bodyPr wrap="square" lIns="0" tIns="0" rIns="0" bIns="0" rtlCol="0" anchor="b"/>
          <a:lstStyle/>
          <a:p>
            <a:pPr indent="0" marL="0">
              <a:buNone/>
            </a:pPr>
            <a:r>
              <a:rPr lang="en-US" sz="900" i="1" dirty="0">
                <a:solidFill>
                  <a:srgbClr val="78AAE6"/>
                </a:solidFill>
              </a:rPr>
              <a:t>CDC NCHS Data Brief No. 498 (2024): health-related chronic absence, 2022</a:t>
            </a:r>
            <a:endParaRPr lang="en-US" sz="900" dirty="0"/>
          </a:p>
        </p:txBody>
      </p:sp>
      <p:pic>
        <p:nvPicPr>
          <p:cNvPr id="16"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17" name="Text 14"/>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FFFFFF"/>
                </a:solidFill>
              </a:rPr>
              <a:t>   |   Questions: info@attendanceusa.org   |   Free to use and share with attribution</a:t>
            </a:r>
            <a:endParaRPr lang="en-US" sz="1000" dirty="0"/>
          </a:p>
        </p:txBody>
      </p:sp>
      <p:pic>
        <p:nvPicPr>
          <p:cNvPr id="18"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19" name="Text 15"/>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F4A91D"/>
                </a:solidFill>
              </a:rPr>
              <a:t>Take a seat</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37  ·  06 CLASSIFY</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HEALTH PROFESSIONALS  ·  PRE-K TO 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Classify before you consequence</a:t>
            </a:r>
            <a:endParaRPr lang="en-US" sz="3200" dirty="0"/>
          </a:p>
        </p:txBody>
      </p:sp>
      <p:sp>
        <p:nvSpPr>
          <p:cNvPr id="5" name="Reason 1"/>
          <p:cNvSpPr/>
          <p:nvPr/>
        </p:nvSpPr>
        <p:spPr>
          <a:xfrm>
            <a:off x="548640" y="1691640"/>
            <a:ext cx="5394960" cy="1965960"/>
          </a:xfrm>
          <a:prstGeom prst="roundRect">
            <a:avLst>
              <a:gd name="adj" fmla="val 6977"/>
            </a:avLst>
          </a:prstGeom>
          <a:solidFill>
            <a:srgbClr val="E1251B"/>
          </a:solidFill>
          <a:ln w="12700">
            <a:solidFill>
              <a:srgbClr val="E1251B"/>
            </a:solidFill>
            <a:prstDash val="solid"/>
          </a:ln>
        </p:spPr>
      </p:sp>
      <p:sp>
        <p:nvSpPr>
          <p:cNvPr id="6" name="Text 4"/>
          <p:cNvSpPr txBox="1"/>
          <p:nvPr/>
        </p:nvSpPr>
        <p:spPr>
          <a:xfrm>
            <a:off x="868680" y="1874520"/>
            <a:ext cx="4754880" cy="54864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Refusal</a:t>
            </a:r>
            <a:endParaRPr lang="en-US" sz="2200" dirty="0"/>
          </a:p>
        </p:txBody>
      </p:sp>
      <p:sp>
        <p:nvSpPr>
          <p:cNvPr id="7" name="Text 5"/>
          <p:cNvSpPr txBox="1"/>
          <p:nvPr/>
        </p:nvSpPr>
        <p:spPr>
          <a:xfrm>
            <a:off x="868680" y="2468880"/>
            <a:ext cx="4754880" cy="1051560"/>
          </a:xfrm>
          <a:prstGeom prst="rect">
            <a:avLst/>
          </a:prstGeom>
          <a:noFill/>
          <a:ln/>
        </p:spPr>
        <p:txBody>
          <a:bodyPr wrap="square" lIns="0" tIns="0" rIns="0" bIns="0" rtlCol="0" anchor="t"/>
          <a:lstStyle/>
          <a:p>
            <a:pPr indent="0" marL="0">
              <a:buNone/>
            </a:pPr>
            <a:r>
              <a:rPr lang="en-US" sz="1600" dirty="0">
                <a:solidFill>
                  <a:srgbClr val="FFFFFF"/>
                </a:solidFill>
              </a:rPr>
              <a:t>Somatic complaints on school mornings may signal anxiety.</a:t>
            </a:r>
            <a:endParaRPr lang="en-US" sz="1600" dirty="0"/>
          </a:p>
        </p:txBody>
      </p:sp>
      <p:sp>
        <p:nvSpPr>
          <p:cNvPr id="8" name="Reason 2"/>
          <p:cNvSpPr/>
          <p:nvPr/>
        </p:nvSpPr>
        <p:spPr>
          <a:xfrm>
            <a:off x="6126480" y="1691640"/>
            <a:ext cx="5394960" cy="1965960"/>
          </a:xfrm>
          <a:prstGeom prst="roundRect">
            <a:avLst>
              <a:gd name="adj" fmla="val 6977"/>
            </a:avLst>
          </a:prstGeom>
          <a:solidFill>
            <a:srgbClr val="1948AA"/>
          </a:solidFill>
          <a:ln w="12700">
            <a:solidFill>
              <a:srgbClr val="1948AA"/>
            </a:solidFill>
            <a:prstDash val="solid"/>
          </a:ln>
        </p:spPr>
      </p:sp>
      <p:sp>
        <p:nvSpPr>
          <p:cNvPr id="9" name="Text 7"/>
          <p:cNvSpPr txBox="1"/>
          <p:nvPr/>
        </p:nvSpPr>
        <p:spPr>
          <a:xfrm>
            <a:off x="6446520" y="1874520"/>
            <a:ext cx="4754880" cy="54864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Withdrawal</a:t>
            </a:r>
            <a:endParaRPr lang="en-US" sz="2200" dirty="0"/>
          </a:p>
        </p:txBody>
      </p:sp>
      <p:sp>
        <p:nvSpPr>
          <p:cNvPr id="10" name="Text 8"/>
          <p:cNvSpPr txBox="1"/>
          <p:nvPr/>
        </p:nvSpPr>
        <p:spPr>
          <a:xfrm>
            <a:off x="6446520" y="2468880"/>
            <a:ext cx="4754880" cy="1051560"/>
          </a:xfrm>
          <a:prstGeom prst="rect">
            <a:avLst/>
          </a:prstGeom>
          <a:noFill/>
          <a:ln/>
        </p:spPr>
        <p:txBody>
          <a:bodyPr wrap="square" lIns="0" tIns="0" rIns="0" bIns="0" rtlCol="0" anchor="t"/>
          <a:lstStyle/>
          <a:p>
            <a:pPr indent="0" marL="0">
              <a:buNone/>
            </a:pPr>
            <a:r>
              <a:rPr lang="en-US" sz="1600" dirty="0">
                <a:solidFill>
                  <a:srgbClr val="FFFFFF"/>
                </a:solidFill>
              </a:rPr>
              <a:t>Caregiver illness keeps children home to help.</a:t>
            </a:r>
            <a:endParaRPr lang="en-US" sz="1600" dirty="0"/>
          </a:p>
        </p:txBody>
      </p:sp>
      <p:sp>
        <p:nvSpPr>
          <p:cNvPr id="11" name="Reason 3"/>
          <p:cNvSpPr/>
          <p:nvPr/>
        </p:nvSpPr>
        <p:spPr>
          <a:xfrm>
            <a:off x="548640" y="3840480"/>
            <a:ext cx="5394960" cy="1965960"/>
          </a:xfrm>
          <a:prstGeom prst="roundRect">
            <a:avLst>
              <a:gd name="adj" fmla="val 6977"/>
            </a:avLst>
          </a:prstGeom>
          <a:solidFill>
            <a:srgbClr val="F4A91D"/>
          </a:solidFill>
          <a:ln w="12700">
            <a:solidFill>
              <a:srgbClr val="F4A91D"/>
            </a:solidFill>
            <a:prstDash val="solid"/>
          </a:ln>
        </p:spPr>
      </p:sp>
      <p:sp>
        <p:nvSpPr>
          <p:cNvPr id="12" name="Text 10"/>
          <p:cNvSpPr txBox="1"/>
          <p:nvPr/>
        </p:nvSpPr>
        <p:spPr>
          <a:xfrm>
            <a:off x="868680" y="4023360"/>
            <a:ext cx="4754880" cy="548640"/>
          </a:xfrm>
          <a:prstGeom prst="rect">
            <a:avLst/>
          </a:prstGeom>
          <a:noFill/>
          <a:ln/>
        </p:spPr>
        <p:txBody>
          <a:bodyPr wrap="square" lIns="0" tIns="0" rIns="0" bIns="0" rtlCol="0" anchor="ctr"/>
          <a:lstStyle/>
          <a:p>
            <a:pPr indent="0" marL="0">
              <a:buNone/>
            </a:pPr>
            <a:r>
              <a:rPr lang="en-US" sz="2200" b="1" dirty="0">
                <a:solidFill>
                  <a:srgbClr val="0D2240"/>
                </a:solidFill>
                <a:latin typeface="Cambria" pitchFamily="34" charset="0"/>
                <a:ea typeface="Cambria" pitchFamily="34" charset="-122"/>
                <a:cs typeface="Cambria" pitchFamily="34" charset="-120"/>
              </a:rPr>
              <a:t>Avoidance</a:t>
            </a:r>
            <a:endParaRPr lang="en-US" sz="2200" dirty="0"/>
          </a:p>
        </p:txBody>
      </p:sp>
      <p:sp>
        <p:nvSpPr>
          <p:cNvPr id="13" name="Text 11"/>
          <p:cNvSpPr txBox="1"/>
          <p:nvPr/>
        </p:nvSpPr>
        <p:spPr>
          <a:xfrm>
            <a:off x="868680" y="4617720"/>
            <a:ext cx="4754880" cy="1051560"/>
          </a:xfrm>
          <a:prstGeom prst="rect">
            <a:avLst/>
          </a:prstGeom>
          <a:noFill/>
          <a:ln/>
        </p:spPr>
        <p:txBody>
          <a:bodyPr wrap="square" lIns="0" tIns="0" rIns="0" bIns="0" rtlCol="0" anchor="t"/>
          <a:lstStyle/>
          <a:p>
            <a:pPr indent="0" marL="0">
              <a:buNone/>
            </a:pPr>
            <a:r>
              <a:rPr lang="en-US" sz="1600" dirty="0">
                <a:solidFill>
                  <a:srgbClr val="0D2240"/>
                </a:solidFill>
              </a:rPr>
              <a:t>Untreated conditions make school feel unsafe.</a:t>
            </a:r>
            <a:endParaRPr lang="en-US" sz="1600" dirty="0"/>
          </a:p>
        </p:txBody>
      </p:sp>
      <p:sp>
        <p:nvSpPr>
          <p:cNvPr id="14" name="Reason 4"/>
          <p:cNvSpPr/>
          <p:nvPr/>
        </p:nvSpPr>
        <p:spPr>
          <a:xfrm>
            <a:off x="6126480" y="3840480"/>
            <a:ext cx="5394960" cy="1965960"/>
          </a:xfrm>
          <a:prstGeom prst="roundRect">
            <a:avLst>
              <a:gd name="adj" fmla="val 6977"/>
            </a:avLst>
          </a:prstGeom>
          <a:solidFill>
            <a:srgbClr val="0D2240"/>
          </a:solidFill>
          <a:ln w="12700">
            <a:solidFill>
              <a:srgbClr val="0D2240"/>
            </a:solidFill>
            <a:prstDash val="solid"/>
          </a:ln>
        </p:spPr>
      </p:sp>
      <p:sp>
        <p:nvSpPr>
          <p:cNvPr id="15" name="Text 13"/>
          <p:cNvSpPr txBox="1"/>
          <p:nvPr/>
        </p:nvSpPr>
        <p:spPr>
          <a:xfrm>
            <a:off x="6446520" y="4023360"/>
            <a:ext cx="4754880" cy="54864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Chronic medical</a:t>
            </a:r>
            <a:endParaRPr lang="en-US" sz="2200" dirty="0"/>
          </a:p>
        </p:txBody>
      </p:sp>
      <p:sp>
        <p:nvSpPr>
          <p:cNvPr id="16" name="Text 14"/>
          <p:cNvSpPr txBox="1"/>
          <p:nvPr/>
        </p:nvSpPr>
        <p:spPr>
          <a:xfrm>
            <a:off x="6446520" y="4617720"/>
            <a:ext cx="4754880" cy="1051560"/>
          </a:xfrm>
          <a:prstGeom prst="rect">
            <a:avLst/>
          </a:prstGeom>
          <a:noFill/>
          <a:ln/>
        </p:spPr>
        <p:txBody>
          <a:bodyPr wrap="square" lIns="0" tIns="0" rIns="0" bIns="0" rtlCol="0" anchor="t"/>
          <a:lstStyle/>
          <a:p>
            <a:pPr indent="0" marL="0">
              <a:buNone/>
            </a:pPr>
            <a:r>
              <a:rPr lang="en-US" sz="1600" dirty="0">
                <a:solidFill>
                  <a:srgbClr val="FFFFFF"/>
                </a:solidFill>
              </a:rPr>
              <a:t>Documented conditions need a plan, not a letter.</a:t>
            </a:r>
            <a:endParaRPr lang="en-US" sz="1600" dirty="0"/>
          </a:p>
        </p:txBody>
      </p:sp>
      <p:pic>
        <p:nvPicPr>
          <p:cNvPr id="17"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18" name="Text 15"/>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19"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0" name="Text 16"/>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2F4F8"/>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37  ·  07 MONDAY MOVES</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HEALTH PROFESSIONALS  ·  PRE-K TO 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Three moves you can make this week</a:t>
            </a:r>
            <a:endParaRPr lang="en-US" sz="3200" dirty="0"/>
          </a:p>
        </p:txBody>
      </p:sp>
      <p:sp>
        <p:nvSpPr>
          <p:cNvPr id="5" name="Move 1"/>
          <p:cNvSpPr/>
          <p:nvPr/>
        </p:nvSpPr>
        <p:spPr>
          <a:xfrm>
            <a:off x="548640" y="1737360"/>
            <a:ext cx="3566160" cy="4206240"/>
          </a:xfrm>
          <a:prstGeom prst="roundRect">
            <a:avLst>
              <a:gd name="adj" fmla="val 3846"/>
            </a:avLst>
          </a:prstGeom>
          <a:solidFill>
            <a:srgbClr val="FFFFFF"/>
          </a:solidFill>
          <a:ln w="12700">
            <a:solidFill>
              <a:srgbClr val="D9DEE8"/>
            </a:solidFill>
            <a:prstDash val="solid"/>
          </a:ln>
          <a:effectLst>
            <a:outerShdw sx="100000" sy="100000" kx="0" ky="0" algn="bl" rotWithShape="0" blurRad="76200" dist="25400" dir="5400000">
              <a:srgbClr val="0D2240">
                <a:alpha val="12000"/>
              </a:srgbClr>
            </a:outerShdw>
          </a:effectLst>
        </p:spPr>
      </p:sp>
      <p:sp>
        <p:nvSpPr>
          <p:cNvPr id="6" name="Text 4"/>
          <p:cNvSpPr txBox="1"/>
          <p:nvPr/>
        </p:nvSpPr>
        <p:spPr>
          <a:xfrm>
            <a:off x="822960" y="1920240"/>
            <a:ext cx="1280160" cy="822960"/>
          </a:xfrm>
          <a:prstGeom prst="rect">
            <a:avLst/>
          </a:prstGeom>
          <a:noFill/>
          <a:ln/>
        </p:spPr>
        <p:txBody>
          <a:bodyPr wrap="square" lIns="0" tIns="0" rIns="0" bIns="0" rtlCol="0" anchor="ctr"/>
          <a:lstStyle/>
          <a:p>
            <a:pPr indent="0" marL="0">
              <a:buNone/>
            </a:pPr>
            <a:r>
              <a:rPr lang="en-US" sz="4000" b="1" dirty="0">
                <a:solidFill>
                  <a:srgbClr val="E1251B"/>
                </a:solidFill>
                <a:latin typeface="Cambria" pitchFamily="34" charset="0"/>
                <a:ea typeface="Cambria" pitchFamily="34" charset="-122"/>
                <a:cs typeface="Cambria" pitchFamily="34" charset="-120"/>
              </a:rPr>
              <a:t>01</a:t>
            </a:r>
            <a:endParaRPr lang="en-US" sz="4000" dirty="0"/>
          </a:p>
        </p:txBody>
      </p:sp>
      <p:sp>
        <p:nvSpPr>
          <p:cNvPr id="7" name="Shape 5"/>
          <p:cNvSpPr/>
          <p:nvPr/>
        </p:nvSpPr>
        <p:spPr>
          <a:xfrm>
            <a:off x="2651760" y="2103120"/>
            <a:ext cx="1188720" cy="411480"/>
          </a:xfrm>
          <a:prstGeom prst="roundRect">
            <a:avLst>
              <a:gd name="adj" fmla="val 44444"/>
            </a:avLst>
          </a:prstGeom>
          <a:solidFill>
            <a:srgbClr val="E6F4EA"/>
          </a:solidFill>
          <a:ln w="12700">
            <a:solidFill>
              <a:srgbClr val="FFFFFF"/>
            </a:solidFill>
            <a:prstDash val="solid"/>
          </a:ln>
        </p:spPr>
      </p:sp>
      <p:sp>
        <p:nvSpPr>
          <p:cNvPr id="8" name="Text 6"/>
          <p:cNvSpPr txBox="1"/>
          <p:nvPr/>
        </p:nvSpPr>
        <p:spPr>
          <a:xfrm>
            <a:off x="2651760" y="2103120"/>
            <a:ext cx="1188720" cy="411480"/>
          </a:xfrm>
          <a:prstGeom prst="rect">
            <a:avLst/>
          </a:prstGeom>
          <a:noFill/>
          <a:ln/>
        </p:spPr>
        <p:txBody>
          <a:bodyPr wrap="square" lIns="0" tIns="0" rIns="0" bIns="0" rtlCol="0" anchor="ctr"/>
          <a:lstStyle/>
          <a:p>
            <a:pPr algn="ctr" indent="0" marL="0">
              <a:buNone/>
            </a:pPr>
            <a:r>
              <a:rPr lang="en-US" sz="1100" b="1" dirty="0">
                <a:solidFill>
                  <a:srgbClr val="0D2240"/>
                </a:solidFill>
              </a:rPr>
              <a:t>Cost: $0</a:t>
            </a:r>
            <a:endParaRPr lang="en-US" sz="1100" dirty="0"/>
          </a:p>
        </p:txBody>
      </p:sp>
      <p:sp>
        <p:nvSpPr>
          <p:cNvPr id="9" name="Text 7"/>
          <p:cNvSpPr txBox="1"/>
          <p:nvPr/>
        </p:nvSpPr>
        <p:spPr>
          <a:xfrm>
            <a:off x="822960" y="2834640"/>
            <a:ext cx="3017520" cy="86868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Ask at every visit</a:t>
            </a:r>
            <a:endParaRPr lang="en-US" sz="2000" dirty="0"/>
          </a:p>
        </p:txBody>
      </p:sp>
      <p:sp>
        <p:nvSpPr>
          <p:cNvPr id="10" name="Text 8"/>
          <p:cNvSpPr txBox="1"/>
          <p:nvPr/>
        </p:nvSpPr>
        <p:spPr>
          <a:xfrm>
            <a:off x="822960" y="3749040"/>
            <a:ext cx="3017520" cy="2011680"/>
          </a:xfrm>
          <a:prstGeom prst="rect">
            <a:avLst/>
          </a:prstGeom>
          <a:noFill/>
          <a:ln/>
        </p:spPr>
        <p:txBody>
          <a:bodyPr wrap="square" lIns="0" tIns="0" rIns="0" bIns="0" rtlCol="0" anchor="t"/>
          <a:lstStyle/>
          <a:p>
            <a:pPr indent="0" marL="0">
              <a:buNone/>
            </a:pPr>
            <a:r>
              <a:rPr lang="en-US" sz="1800" dirty="0">
                <a:solidFill>
                  <a:srgbClr val="141414"/>
                </a:solidFill>
              </a:rPr>
              <a:t>How many school days has your child missed this month?</a:t>
            </a:r>
            <a:endParaRPr lang="en-US" sz="1800" dirty="0"/>
          </a:p>
        </p:txBody>
      </p:sp>
      <p:sp>
        <p:nvSpPr>
          <p:cNvPr id="11" name="Move 2"/>
          <p:cNvSpPr/>
          <p:nvPr/>
        </p:nvSpPr>
        <p:spPr>
          <a:xfrm>
            <a:off x="4297680" y="1737360"/>
            <a:ext cx="3566160" cy="4206240"/>
          </a:xfrm>
          <a:prstGeom prst="roundRect">
            <a:avLst>
              <a:gd name="adj" fmla="val 3846"/>
            </a:avLst>
          </a:prstGeom>
          <a:solidFill>
            <a:srgbClr val="FFFFFF"/>
          </a:solidFill>
          <a:ln w="12700">
            <a:solidFill>
              <a:srgbClr val="D9DEE8"/>
            </a:solidFill>
            <a:prstDash val="solid"/>
          </a:ln>
          <a:effectLst>
            <a:outerShdw sx="100000" sy="100000" kx="0" ky="0" algn="bl" rotWithShape="0" blurRad="76200" dist="25400" dir="5400000">
              <a:srgbClr val="0D2240">
                <a:alpha val="12000"/>
              </a:srgbClr>
            </a:outerShdw>
          </a:effectLst>
        </p:spPr>
      </p:sp>
      <p:sp>
        <p:nvSpPr>
          <p:cNvPr id="12" name="Text 10"/>
          <p:cNvSpPr txBox="1"/>
          <p:nvPr/>
        </p:nvSpPr>
        <p:spPr>
          <a:xfrm>
            <a:off x="4572000" y="1920240"/>
            <a:ext cx="1280160" cy="822960"/>
          </a:xfrm>
          <a:prstGeom prst="rect">
            <a:avLst/>
          </a:prstGeom>
          <a:noFill/>
          <a:ln/>
        </p:spPr>
        <p:txBody>
          <a:bodyPr wrap="square" lIns="0" tIns="0" rIns="0" bIns="0" rtlCol="0" anchor="ctr"/>
          <a:lstStyle/>
          <a:p>
            <a:pPr indent="0" marL="0">
              <a:buNone/>
            </a:pPr>
            <a:r>
              <a:rPr lang="en-US" sz="4000" b="1" dirty="0">
                <a:solidFill>
                  <a:srgbClr val="1948AA"/>
                </a:solidFill>
                <a:latin typeface="Cambria" pitchFamily="34" charset="0"/>
                <a:ea typeface="Cambria" pitchFamily="34" charset="-122"/>
                <a:cs typeface="Cambria" pitchFamily="34" charset="-120"/>
              </a:rPr>
              <a:t>02</a:t>
            </a:r>
            <a:endParaRPr lang="en-US" sz="4000" dirty="0"/>
          </a:p>
        </p:txBody>
      </p:sp>
      <p:sp>
        <p:nvSpPr>
          <p:cNvPr id="13" name="Shape 11"/>
          <p:cNvSpPr/>
          <p:nvPr/>
        </p:nvSpPr>
        <p:spPr>
          <a:xfrm>
            <a:off x="6400800" y="2103120"/>
            <a:ext cx="1188720" cy="411480"/>
          </a:xfrm>
          <a:prstGeom prst="roundRect">
            <a:avLst>
              <a:gd name="adj" fmla="val 44444"/>
            </a:avLst>
          </a:prstGeom>
          <a:solidFill>
            <a:srgbClr val="E6F4EA"/>
          </a:solidFill>
          <a:ln w="12700">
            <a:solidFill>
              <a:srgbClr val="FFFFFF"/>
            </a:solidFill>
            <a:prstDash val="solid"/>
          </a:ln>
        </p:spPr>
      </p:sp>
      <p:sp>
        <p:nvSpPr>
          <p:cNvPr id="14" name="Text 12"/>
          <p:cNvSpPr txBox="1"/>
          <p:nvPr/>
        </p:nvSpPr>
        <p:spPr>
          <a:xfrm>
            <a:off x="6400800" y="2103120"/>
            <a:ext cx="1188720" cy="411480"/>
          </a:xfrm>
          <a:prstGeom prst="rect">
            <a:avLst/>
          </a:prstGeom>
          <a:noFill/>
          <a:ln/>
        </p:spPr>
        <p:txBody>
          <a:bodyPr wrap="square" lIns="0" tIns="0" rIns="0" bIns="0" rtlCol="0" anchor="ctr"/>
          <a:lstStyle/>
          <a:p>
            <a:pPr algn="ctr" indent="0" marL="0">
              <a:buNone/>
            </a:pPr>
            <a:r>
              <a:rPr lang="en-US" sz="1100" b="1" dirty="0">
                <a:solidFill>
                  <a:srgbClr val="0D2240"/>
                </a:solidFill>
              </a:rPr>
              <a:t>Cost: $0</a:t>
            </a:r>
            <a:endParaRPr lang="en-US" sz="1100" dirty="0"/>
          </a:p>
        </p:txBody>
      </p:sp>
      <p:sp>
        <p:nvSpPr>
          <p:cNvPr id="15" name="Text 13"/>
          <p:cNvSpPr txBox="1"/>
          <p:nvPr/>
        </p:nvSpPr>
        <p:spPr>
          <a:xfrm>
            <a:off x="4572000" y="2834640"/>
            <a:ext cx="3017520" cy="86868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Write return notes well</a:t>
            </a:r>
            <a:endParaRPr lang="en-US" sz="2000" dirty="0"/>
          </a:p>
        </p:txBody>
      </p:sp>
      <p:sp>
        <p:nvSpPr>
          <p:cNvPr id="16" name="Text 14"/>
          <p:cNvSpPr txBox="1"/>
          <p:nvPr/>
        </p:nvSpPr>
        <p:spPr>
          <a:xfrm>
            <a:off x="4572000" y="3749040"/>
            <a:ext cx="3017520" cy="2011680"/>
          </a:xfrm>
          <a:prstGeom prst="rect">
            <a:avLst/>
          </a:prstGeom>
          <a:noFill/>
          <a:ln/>
        </p:spPr>
        <p:txBody>
          <a:bodyPr wrap="square" lIns="0" tIns="0" rIns="0" bIns="0" rtlCol="0" anchor="t"/>
          <a:lstStyle/>
          <a:p>
            <a:pPr indent="0" marL="0">
              <a:buNone/>
            </a:pPr>
            <a:r>
              <a:rPr lang="en-US" sz="1800" dirty="0">
                <a:solidFill>
                  <a:srgbClr val="141414"/>
                </a:solidFill>
              </a:rPr>
              <a:t>Give clear return-to-school guidance, not open-ended rest.</a:t>
            </a:r>
            <a:endParaRPr lang="en-US" sz="1800" dirty="0"/>
          </a:p>
        </p:txBody>
      </p:sp>
      <p:sp>
        <p:nvSpPr>
          <p:cNvPr id="17" name="Move 3"/>
          <p:cNvSpPr/>
          <p:nvPr/>
        </p:nvSpPr>
        <p:spPr>
          <a:xfrm>
            <a:off x="8046720" y="1737360"/>
            <a:ext cx="3566160" cy="4206240"/>
          </a:xfrm>
          <a:prstGeom prst="roundRect">
            <a:avLst>
              <a:gd name="adj" fmla="val 3846"/>
            </a:avLst>
          </a:prstGeom>
          <a:solidFill>
            <a:srgbClr val="FFFFFF"/>
          </a:solidFill>
          <a:ln w="12700">
            <a:solidFill>
              <a:srgbClr val="D9DEE8"/>
            </a:solidFill>
            <a:prstDash val="solid"/>
          </a:ln>
          <a:effectLst>
            <a:outerShdw sx="100000" sy="100000" kx="0" ky="0" algn="bl" rotWithShape="0" blurRad="76200" dist="25400" dir="5400000">
              <a:srgbClr val="0D2240">
                <a:alpha val="12000"/>
              </a:srgbClr>
            </a:outerShdw>
          </a:effectLst>
        </p:spPr>
      </p:sp>
      <p:sp>
        <p:nvSpPr>
          <p:cNvPr id="18" name="Text 16"/>
          <p:cNvSpPr txBox="1"/>
          <p:nvPr/>
        </p:nvSpPr>
        <p:spPr>
          <a:xfrm>
            <a:off x="8321040" y="1920240"/>
            <a:ext cx="1280160" cy="822960"/>
          </a:xfrm>
          <a:prstGeom prst="rect">
            <a:avLst/>
          </a:prstGeom>
          <a:noFill/>
          <a:ln/>
        </p:spPr>
        <p:txBody>
          <a:bodyPr wrap="square" lIns="0" tIns="0" rIns="0" bIns="0" rtlCol="0" anchor="ctr"/>
          <a:lstStyle/>
          <a:p>
            <a:pPr indent="0" marL="0">
              <a:buNone/>
            </a:pPr>
            <a:r>
              <a:rPr lang="en-US" sz="4000" b="1" dirty="0">
                <a:solidFill>
                  <a:srgbClr val="F4A91D"/>
                </a:solidFill>
                <a:latin typeface="Cambria" pitchFamily="34" charset="0"/>
                <a:ea typeface="Cambria" pitchFamily="34" charset="-122"/>
                <a:cs typeface="Cambria" pitchFamily="34" charset="-120"/>
              </a:rPr>
              <a:t>03</a:t>
            </a:r>
            <a:endParaRPr lang="en-US" sz="4000" dirty="0"/>
          </a:p>
        </p:txBody>
      </p:sp>
      <p:sp>
        <p:nvSpPr>
          <p:cNvPr id="19" name="Shape 17"/>
          <p:cNvSpPr/>
          <p:nvPr/>
        </p:nvSpPr>
        <p:spPr>
          <a:xfrm>
            <a:off x="10149840" y="2103120"/>
            <a:ext cx="1188720" cy="411480"/>
          </a:xfrm>
          <a:prstGeom prst="roundRect">
            <a:avLst>
              <a:gd name="adj" fmla="val 44444"/>
            </a:avLst>
          </a:prstGeom>
          <a:solidFill>
            <a:srgbClr val="E6F4EA"/>
          </a:solidFill>
          <a:ln w="12700">
            <a:solidFill>
              <a:srgbClr val="FFFFFF"/>
            </a:solidFill>
            <a:prstDash val="solid"/>
          </a:ln>
        </p:spPr>
      </p:sp>
      <p:sp>
        <p:nvSpPr>
          <p:cNvPr id="20" name="Text 18"/>
          <p:cNvSpPr txBox="1"/>
          <p:nvPr/>
        </p:nvSpPr>
        <p:spPr>
          <a:xfrm>
            <a:off x="10149840" y="2103120"/>
            <a:ext cx="1188720" cy="411480"/>
          </a:xfrm>
          <a:prstGeom prst="rect">
            <a:avLst/>
          </a:prstGeom>
          <a:noFill/>
          <a:ln/>
        </p:spPr>
        <p:txBody>
          <a:bodyPr wrap="square" lIns="0" tIns="0" rIns="0" bIns="0" rtlCol="0" anchor="ctr"/>
          <a:lstStyle/>
          <a:p>
            <a:pPr algn="ctr" indent="0" marL="0">
              <a:buNone/>
            </a:pPr>
            <a:r>
              <a:rPr lang="en-US" sz="1100" b="1" dirty="0">
                <a:solidFill>
                  <a:srgbClr val="0D2240"/>
                </a:solidFill>
              </a:rPr>
              <a:t>Cost: $0</a:t>
            </a:r>
            <a:endParaRPr lang="en-US" sz="1100" dirty="0"/>
          </a:p>
        </p:txBody>
      </p:sp>
      <p:sp>
        <p:nvSpPr>
          <p:cNvPr id="21" name="Text 19"/>
          <p:cNvSpPr txBox="1"/>
          <p:nvPr/>
        </p:nvSpPr>
        <p:spPr>
          <a:xfrm>
            <a:off x="8321040" y="2834640"/>
            <a:ext cx="3017520" cy="86868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Connect to the nurse</a:t>
            </a:r>
            <a:endParaRPr lang="en-US" sz="2000" dirty="0"/>
          </a:p>
        </p:txBody>
      </p:sp>
      <p:sp>
        <p:nvSpPr>
          <p:cNvPr id="22" name="Text 20"/>
          <p:cNvSpPr txBox="1"/>
          <p:nvPr/>
        </p:nvSpPr>
        <p:spPr>
          <a:xfrm>
            <a:off x="8321040" y="3749040"/>
            <a:ext cx="3017520" cy="2011680"/>
          </a:xfrm>
          <a:prstGeom prst="rect">
            <a:avLst/>
          </a:prstGeom>
          <a:noFill/>
          <a:ln/>
        </p:spPr>
        <p:txBody>
          <a:bodyPr wrap="square" lIns="0" tIns="0" rIns="0" bIns="0" rtlCol="0" anchor="t"/>
          <a:lstStyle/>
          <a:p>
            <a:pPr indent="0" marL="0">
              <a:buNone/>
            </a:pPr>
            <a:r>
              <a:rPr lang="en-US" sz="1800" dirty="0">
                <a:solidFill>
                  <a:srgbClr val="141414"/>
                </a:solidFill>
              </a:rPr>
              <a:t>With consent, coordinate with the school nurse.</a:t>
            </a:r>
            <a:endParaRPr lang="en-US" sz="1800" dirty="0"/>
          </a:p>
        </p:txBody>
      </p:sp>
      <p:pic>
        <p:nvPicPr>
          <p:cNvPr id="23"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4" name="Text 21"/>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5"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6" name="Text 22"/>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37  ·  08 FIND YOUR DATA</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HEALTH PROFESSIONALS  ·  PRE-K TO 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A PRESENCE™ prompt for your building</a:t>
            </a:r>
            <a:endParaRPr lang="en-US" sz="3200" dirty="0"/>
          </a:p>
        </p:txBody>
      </p:sp>
      <p:sp>
        <p:nvSpPr>
          <p:cNvPr id="5" name="Shape 3"/>
          <p:cNvSpPr/>
          <p:nvPr/>
        </p:nvSpPr>
        <p:spPr>
          <a:xfrm>
            <a:off x="795528" y="1737360"/>
            <a:ext cx="868680" cy="868680"/>
          </a:xfrm>
          <a:prstGeom prst="ellipse">
            <a:avLst/>
          </a:prstGeom>
          <a:solidFill>
            <a:srgbClr val="F2F4F8"/>
          </a:solidFill>
          <a:ln w="12700">
            <a:solidFill>
              <a:srgbClr val="D9DEE8"/>
            </a:solidFill>
            <a:prstDash val="solid"/>
          </a:ln>
        </p:spPr>
      </p:sp>
      <p:sp>
        <p:nvSpPr>
          <p:cNvPr id="6" name="Text 4"/>
          <p:cNvSpPr txBox="1"/>
          <p:nvPr/>
        </p:nvSpPr>
        <p:spPr>
          <a:xfrm>
            <a:off x="795528"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P</a:t>
            </a:r>
            <a:endParaRPr lang="en-US" sz="2800" dirty="0"/>
          </a:p>
        </p:txBody>
      </p:sp>
      <p:sp>
        <p:nvSpPr>
          <p:cNvPr id="7" name="Text 5"/>
          <p:cNvSpPr txBox="1"/>
          <p:nvPr/>
        </p:nvSpPr>
        <p:spPr>
          <a:xfrm>
            <a:off x="548640"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Problem definition</a:t>
            </a:r>
            <a:endParaRPr lang="en-US" sz="1000" dirty="0"/>
          </a:p>
        </p:txBody>
      </p:sp>
      <p:sp>
        <p:nvSpPr>
          <p:cNvPr id="8" name="Shape 6"/>
          <p:cNvSpPr/>
          <p:nvPr/>
        </p:nvSpPr>
        <p:spPr>
          <a:xfrm>
            <a:off x="2194560" y="1737360"/>
            <a:ext cx="868680" cy="868680"/>
          </a:xfrm>
          <a:prstGeom prst="ellipse">
            <a:avLst/>
          </a:prstGeom>
          <a:solidFill>
            <a:srgbClr val="E1251B"/>
          </a:solidFill>
          <a:ln w="12700">
            <a:solidFill>
              <a:srgbClr val="E1251B"/>
            </a:solidFill>
            <a:prstDash val="solid"/>
          </a:ln>
        </p:spPr>
      </p:sp>
      <p:sp>
        <p:nvSpPr>
          <p:cNvPr id="9" name="Text 7"/>
          <p:cNvSpPr txBox="1"/>
          <p:nvPr/>
        </p:nvSpPr>
        <p:spPr>
          <a:xfrm>
            <a:off x="2194560" y="1737360"/>
            <a:ext cx="868680" cy="86868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R</a:t>
            </a:r>
            <a:endParaRPr lang="en-US" sz="2800" dirty="0"/>
          </a:p>
        </p:txBody>
      </p:sp>
      <p:sp>
        <p:nvSpPr>
          <p:cNvPr id="10" name="Text 8"/>
          <p:cNvSpPr txBox="1"/>
          <p:nvPr/>
        </p:nvSpPr>
        <p:spPr>
          <a:xfrm>
            <a:off x="1947672" y="2651760"/>
            <a:ext cx="1371600" cy="640080"/>
          </a:xfrm>
          <a:prstGeom prst="rect">
            <a:avLst/>
          </a:prstGeom>
          <a:noFill/>
          <a:ln/>
        </p:spPr>
        <p:txBody>
          <a:bodyPr wrap="square" lIns="0" tIns="0" rIns="0" bIns="0" rtlCol="0" anchor="t"/>
          <a:lstStyle/>
          <a:p>
            <a:pPr algn="ctr" indent="0" marL="0">
              <a:buNone/>
            </a:pPr>
            <a:r>
              <a:rPr lang="en-US" sz="1000" b="1" dirty="0">
                <a:solidFill>
                  <a:srgbClr val="0D2240"/>
                </a:solidFill>
              </a:rPr>
              <a:t>Research evidence</a:t>
            </a:r>
            <a:endParaRPr lang="en-US" sz="1000" dirty="0"/>
          </a:p>
        </p:txBody>
      </p:sp>
      <p:sp>
        <p:nvSpPr>
          <p:cNvPr id="11" name="Shape 9"/>
          <p:cNvSpPr/>
          <p:nvPr/>
        </p:nvSpPr>
        <p:spPr>
          <a:xfrm>
            <a:off x="3593592" y="1737360"/>
            <a:ext cx="868680" cy="868680"/>
          </a:xfrm>
          <a:prstGeom prst="ellipse">
            <a:avLst/>
          </a:prstGeom>
          <a:solidFill>
            <a:srgbClr val="F2F4F8"/>
          </a:solidFill>
          <a:ln w="12700">
            <a:solidFill>
              <a:srgbClr val="D9DEE8"/>
            </a:solidFill>
            <a:prstDash val="solid"/>
          </a:ln>
        </p:spPr>
      </p:sp>
      <p:sp>
        <p:nvSpPr>
          <p:cNvPr id="12" name="Text 10"/>
          <p:cNvSpPr txBox="1"/>
          <p:nvPr/>
        </p:nvSpPr>
        <p:spPr>
          <a:xfrm>
            <a:off x="3593592"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E</a:t>
            </a:r>
            <a:endParaRPr lang="en-US" sz="2800" dirty="0"/>
          </a:p>
        </p:txBody>
      </p:sp>
      <p:sp>
        <p:nvSpPr>
          <p:cNvPr id="13" name="Text 11"/>
          <p:cNvSpPr txBox="1"/>
          <p:nvPr/>
        </p:nvSpPr>
        <p:spPr>
          <a:xfrm>
            <a:off x="3346704"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Environmental context</a:t>
            </a:r>
            <a:endParaRPr lang="en-US" sz="1000" dirty="0"/>
          </a:p>
        </p:txBody>
      </p:sp>
      <p:sp>
        <p:nvSpPr>
          <p:cNvPr id="14" name="Shape 12"/>
          <p:cNvSpPr/>
          <p:nvPr/>
        </p:nvSpPr>
        <p:spPr>
          <a:xfrm>
            <a:off x="4992624" y="1737360"/>
            <a:ext cx="868680" cy="868680"/>
          </a:xfrm>
          <a:prstGeom prst="ellipse">
            <a:avLst/>
          </a:prstGeom>
          <a:solidFill>
            <a:srgbClr val="F2F4F8"/>
          </a:solidFill>
          <a:ln w="12700">
            <a:solidFill>
              <a:srgbClr val="D9DEE8"/>
            </a:solidFill>
            <a:prstDash val="solid"/>
          </a:ln>
        </p:spPr>
      </p:sp>
      <p:sp>
        <p:nvSpPr>
          <p:cNvPr id="15" name="Text 13"/>
          <p:cNvSpPr txBox="1"/>
          <p:nvPr/>
        </p:nvSpPr>
        <p:spPr>
          <a:xfrm>
            <a:off x="4992624"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S</a:t>
            </a:r>
            <a:endParaRPr lang="en-US" sz="2800" dirty="0"/>
          </a:p>
        </p:txBody>
      </p:sp>
      <p:sp>
        <p:nvSpPr>
          <p:cNvPr id="16" name="Text 14"/>
          <p:cNvSpPr txBox="1"/>
          <p:nvPr/>
        </p:nvSpPr>
        <p:spPr>
          <a:xfrm>
            <a:off x="4745736"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Statistical analysis</a:t>
            </a:r>
            <a:endParaRPr lang="en-US" sz="1000" dirty="0"/>
          </a:p>
        </p:txBody>
      </p:sp>
      <p:sp>
        <p:nvSpPr>
          <p:cNvPr id="17" name="Shape 15"/>
          <p:cNvSpPr/>
          <p:nvPr/>
        </p:nvSpPr>
        <p:spPr>
          <a:xfrm>
            <a:off x="6391656" y="1737360"/>
            <a:ext cx="868680" cy="868680"/>
          </a:xfrm>
          <a:prstGeom prst="ellipse">
            <a:avLst/>
          </a:prstGeom>
          <a:solidFill>
            <a:srgbClr val="F2F4F8"/>
          </a:solidFill>
          <a:ln w="12700">
            <a:solidFill>
              <a:srgbClr val="D9DEE8"/>
            </a:solidFill>
            <a:prstDash val="solid"/>
          </a:ln>
        </p:spPr>
      </p:sp>
      <p:sp>
        <p:nvSpPr>
          <p:cNvPr id="18" name="Text 16"/>
          <p:cNvSpPr txBox="1"/>
          <p:nvPr/>
        </p:nvSpPr>
        <p:spPr>
          <a:xfrm>
            <a:off x="6391656"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E</a:t>
            </a:r>
            <a:endParaRPr lang="en-US" sz="2800" dirty="0"/>
          </a:p>
        </p:txBody>
      </p:sp>
      <p:sp>
        <p:nvSpPr>
          <p:cNvPr id="19" name="Text 17"/>
          <p:cNvSpPr txBox="1"/>
          <p:nvPr/>
        </p:nvSpPr>
        <p:spPr>
          <a:xfrm>
            <a:off x="6144768"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Equity assessment</a:t>
            </a:r>
            <a:endParaRPr lang="en-US" sz="1000" dirty="0"/>
          </a:p>
        </p:txBody>
      </p:sp>
      <p:sp>
        <p:nvSpPr>
          <p:cNvPr id="20" name="Shape 18"/>
          <p:cNvSpPr/>
          <p:nvPr/>
        </p:nvSpPr>
        <p:spPr>
          <a:xfrm>
            <a:off x="7790688" y="1737360"/>
            <a:ext cx="868680" cy="868680"/>
          </a:xfrm>
          <a:prstGeom prst="ellipse">
            <a:avLst/>
          </a:prstGeom>
          <a:solidFill>
            <a:srgbClr val="E1251B"/>
          </a:solidFill>
          <a:ln w="12700">
            <a:solidFill>
              <a:srgbClr val="E1251B"/>
            </a:solidFill>
            <a:prstDash val="solid"/>
          </a:ln>
        </p:spPr>
      </p:sp>
      <p:sp>
        <p:nvSpPr>
          <p:cNvPr id="21" name="Text 19"/>
          <p:cNvSpPr txBox="1"/>
          <p:nvPr/>
        </p:nvSpPr>
        <p:spPr>
          <a:xfrm>
            <a:off x="7790688" y="1737360"/>
            <a:ext cx="868680" cy="86868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N</a:t>
            </a:r>
            <a:endParaRPr lang="en-US" sz="2800" dirty="0"/>
          </a:p>
        </p:txBody>
      </p:sp>
      <p:sp>
        <p:nvSpPr>
          <p:cNvPr id="22" name="Text 20"/>
          <p:cNvSpPr txBox="1"/>
          <p:nvPr/>
        </p:nvSpPr>
        <p:spPr>
          <a:xfrm>
            <a:off x="7543800" y="2651760"/>
            <a:ext cx="1371600" cy="640080"/>
          </a:xfrm>
          <a:prstGeom prst="rect">
            <a:avLst/>
          </a:prstGeom>
          <a:noFill/>
          <a:ln/>
        </p:spPr>
        <p:txBody>
          <a:bodyPr wrap="square" lIns="0" tIns="0" rIns="0" bIns="0" rtlCol="0" anchor="t"/>
          <a:lstStyle/>
          <a:p>
            <a:pPr algn="ctr" indent="0" marL="0">
              <a:buNone/>
            </a:pPr>
            <a:r>
              <a:rPr lang="en-US" sz="1000" b="1" dirty="0">
                <a:solidFill>
                  <a:srgbClr val="0D2240"/>
                </a:solidFill>
              </a:rPr>
              <a:t>Network and partnership</a:t>
            </a:r>
            <a:endParaRPr lang="en-US" sz="1000" dirty="0"/>
          </a:p>
        </p:txBody>
      </p:sp>
      <p:sp>
        <p:nvSpPr>
          <p:cNvPr id="23" name="Shape 21"/>
          <p:cNvSpPr/>
          <p:nvPr/>
        </p:nvSpPr>
        <p:spPr>
          <a:xfrm>
            <a:off x="9189720" y="1737360"/>
            <a:ext cx="868680" cy="868680"/>
          </a:xfrm>
          <a:prstGeom prst="ellipse">
            <a:avLst/>
          </a:prstGeom>
          <a:solidFill>
            <a:srgbClr val="F2F4F8"/>
          </a:solidFill>
          <a:ln w="12700">
            <a:solidFill>
              <a:srgbClr val="D9DEE8"/>
            </a:solidFill>
            <a:prstDash val="solid"/>
          </a:ln>
        </p:spPr>
      </p:sp>
      <p:sp>
        <p:nvSpPr>
          <p:cNvPr id="24" name="Text 22"/>
          <p:cNvSpPr txBox="1"/>
          <p:nvPr/>
        </p:nvSpPr>
        <p:spPr>
          <a:xfrm>
            <a:off x="9189720"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C</a:t>
            </a:r>
            <a:endParaRPr lang="en-US" sz="2800" dirty="0"/>
          </a:p>
        </p:txBody>
      </p:sp>
      <p:sp>
        <p:nvSpPr>
          <p:cNvPr id="25" name="Text 23"/>
          <p:cNvSpPr txBox="1"/>
          <p:nvPr/>
        </p:nvSpPr>
        <p:spPr>
          <a:xfrm>
            <a:off x="8942832"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Compliance and legal</a:t>
            </a:r>
            <a:endParaRPr lang="en-US" sz="1000" dirty="0"/>
          </a:p>
        </p:txBody>
      </p:sp>
      <p:sp>
        <p:nvSpPr>
          <p:cNvPr id="26" name="Shape 24"/>
          <p:cNvSpPr/>
          <p:nvPr/>
        </p:nvSpPr>
        <p:spPr>
          <a:xfrm>
            <a:off x="10588752" y="1737360"/>
            <a:ext cx="868680" cy="868680"/>
          </a:xfrm>
          <a:prstGeom prst="ellipse">
            <a:avLst/>
          </a:prstGeom>
          <a:solidFill>
            <a:srgbClr val="F2F4F8"/>
          </a:solidFill>
          <a:ln w="12700">
            <a:solidFill>
              <a:srgbClr val="D9DEE8"/>
            </a:solidFill>
            <a:prstDash val="solid"/>
          </a:ln>
        </p:spPr>
      </p:sp>
      <p:sp>
        <p:nvSpPr>
          <p:cNvPr id="27" name="Text 25"/>
          <p:cNvSpPr txBox="1"/>
          <p:nvPr/>
        </p:nvSpPr>
        <p:spPr>
          <a:xfrm>
            <a:off x="10588752"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E</a:t>
            </a:r>
            <a:endParaRPr lang="en-US" sz="2800" dirty="0"/>
          </a:p>
        </p:txBody>
      </p:sp>
      <p:sp>
        <p:nvSpPr>
          <p:cNvPr id="28" name="Text 26"/>
          <p:cNvSpPr txBox="1"/>
          <p:nvPr/>
        </p:nvSpPr>
        <p:spPr>
          <a:xfrm>
            <a:off x="10341864"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Evidence-based recommendations</a:t>
            </a:r>
            <a:endParaRPr lang="en-US" sz="1000" dirty="0"/>
          </a:p>
        </p:txBody>
      </p:sp>
      <p:sp>
        <p:nvSpPr>
          <p:cNvPr id="29" name="Data prompt"/>
          <p:cNvSpPr/>
          <p:nvPr/>
        </p:nvSpPr>
        <p:spPr>
          <a:xfrm>
            <a:off x="548640" y="3520440"/>
            <a:ext cx="7863840" cy="2423160"/>
          </a:xfrm>
          <a:prstGeom prst="roundRect">
            <a:avLst>
              <a:gd name="adj" fmla="val 5660"/>
            </a:avLst>
          </a:prstGeom>
          <a:solidFill>
            <a:srgbClr val="0D2240"/>
          </a:solidFill>
          <a:ln w="12700">
            <a:solidFill>
              <a:srgbClr val="0D2240"/>
            </a:solidFill>
            <a:prstDash val="solid"/>
          </a:ln>
        </p:spPr>
      </p:sp>
      <p:sp>
        <p:nvSpPr>
          <p:cNvPr id="30" name="Text 28"/>
          <p:cNvSpPr txBox="1"/>
          <p:nvPr/>
        </p:nvSpPr>
        <p:spPr>
          <a:xfrm>
            <a:off x="868680" y="3703320"/>
            <a:ext cx="3657600" cy="320040"/>
          </a:xfrm>
          <a:prstGeom prst="rect">
            <a:avLst/>
          </a:prstGeom>
          <a:noFill/>
          <a:ln/>
        </p:spPr>
        <p:txBody>
          <a:bodyPr wrap="square" lIns="0" tIns="0" rIns="0" bIns="0" rtlCol="0" anchor="ctr"/>
          <a:lstStyle/>
          <a:p>
            <a:pPr indent="0" marL="0">
              <a:buNone/>
            </a:pPr>
            <a:r>
              <a:rPr lang="en-US" sz="1100" b="1" spc="200" kern="0" dirty="0">
                <a:solidFill>
                  <a:srgbClr val="F4A91D"/>
                </a:solidFill>
              </a:rPr>
              <a:t>YOUR PROMPT</a:t>
            </a:r>
            <a:endParaRPr lang="en-US" sz="1100" dirty="0"/>
          </a:p>
        </p:txBody>
      </p:sp>
      <p:sp>
        <p:nvSpPr>
          <p:cNvPr id="31" name="Text 29"/>
          <p:cNvSpPr txBox="1"/>
          <p:nvPr/>
        </p:nvSpPr>
        <p:spPr>
          <a:xfrm>
            <a:off x="868680" y="4069080"/>
            <a:ext cx="7223760" cy="1737360"/>
          </a:xfrm>
          <a:prstGeom prst="rect">
            <a:avLst/>
          </a:prstGeom>
          <a:noFill/>
          <a:ln/>
        </p:spPr>
        <p:txBody>
          <a:bodyPr wrap="square" lIns="0" tIns="0" rIns="0" bIns="0" rtlCol="0" anchor="t"/>
          <a:lstStyle/>
          <a:p>
            <a:pPr indent="0" marL="0">
              <a:buNone/>
            </a:pPr>
            <a:r>
              <a:rPr lang="en-US" sz="1900" dirty="0">
                <a:solidFill>
                  <a:srgbClr val="FFFFFF"/>
                </a:solidFill>
              </a:rPr>
              <a:t>Add a days-missed question to well-child and sick visits. Compare reported days with diagnoses to find where care plans could reduce absence.</a:t>
            </a:r>
            <a:endParaRPr lang="en-US" sz="1900" dirty="0"/>
          </a:p>
        </p:txBody>
      </p:sp>
      <p:pic>
        <p:nvPicPr>
          <p:cNvPr id="32" name="Image 0" descr="Original Seat Series illustration">    </p:cNvPr>
          <p:cNvPicPr>
            <a:picLocks noChangeAspect="1"/>
          </p:cNvPicPr>
          <p:nvPr/>
        </p:nvPicPr>
        <p:blipFill>
          <a:blip r:embed="rId1"/>
          <a:stretch>
            <a:fillRect/>
          </a:stretch>
        </p:blipFill>
        <p:spPr>
          <a:xfrm>
            <a:off x="8778240" y="3429000"/>
            <a:ext cx="2606040" cy="2606040"/>
          </a:xfrm>
          <a:prstGeom prst="rect">
            <a:avLst/>
          </a:prstGeom>
        </p:spPr>
      </p:pic>
      <p:pic>
        <p:nvPicPr>
          <p:cNvPr id="33" name="Image 1" descr="Attendance USA logo">    </p:cNvPr>
          <p:cNvPicPr>
            <a:picLocks noChangeAspect="1"/>
          </p:cNvPicPr>
          <p:nvPr/>
        </p:nvPicPr>
        <p:blipFill>
          <a:blip r:embed="rId2"/>
          <a:stretch>
            <a:fillRect/>
          </a:stretch>
        </p:blipFill>
        <p:spPr>
          <a:xfrm>
            <a:off x="457200" y="6254496"/>
            <a:ext cx="989113" cy="457200"/>
          </a:xfrm>
          <a:prstGeom prst="rect">
            <a:avLst/>
          </a:prstGeom>
        </p:spPr>
      </p:pic>
      <p:sp>
        <p:nvSpPr>
          <p:cNvPr id="34" name="Text 30"/>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3"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35" name="Image 2" descr="QR code: join the 1,000 Seats campaign">
            <a:hlinkClick r:id="rId5" tooltip=""/>
          </p:cNvPr>
          <p:cNvPicPr>
            <a:picLocks noChangeAspect="1"/>
          </p:cNvPicPr>
          <p:nvPr/>
        </p:nvPicPr>
        <p:blipFill>
          <a:blip r:embed="rId4"/>
          <a:stretch>
            <a:fillRect/>
          </a:stretch>
        </p:blipFill>
        <p:spPr>
          <a:xfrm>
            <a:off x="11274552" y="6199632"/>
            <a:ext cx="548640" cy="548640"/>
          </a:xfrm>
          <a:prstGeom prst="rect">
            <a:avLst/>
          </a:prstGeom>
        </p:spPr>
      </p:pic>
      <p:sp>
        <p:nvSpPr>
          <p:cNvPr id="36" name="Text 31"/>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2F4F8"/>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37  ·  09 AVOID AND MEASURE</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HEALTH PROFESSIONALS  ·  PRE-K TO 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Common missteps, and how you will know it works</a:t>
            </a:r>
            <a:endParaRPr lang="en-US" sz="3200" dirty="0"/>
          </a:p>
        </p:txBody>
      </p:sp>
      <p:sp>
        <p:nvSpPr>
          <p:cNvPr id="5" name="Misstep 1"/>
          <p:cNvSpPr/>
          <p:nvPr/>
        </p:nvSpPr>
        <p:spPr>
          <a:xfrm>
            <a:off x="548640" y="1783080"/>
            <a:ext cx="6583680" cy="1188720"/>
          </a:xfrm>
          <a:prstGeom prst="roundRect">
            <a:avLst>
              <a:gd name="adj" fmla="val 9231"/>
            </a:avLst>
          </a:prstGeom>
          <a:solidFill>
            <a:srgbClr val="FFFFFF"/>
          </a:solidFill>
          <a:ln w="12700">
            <a:solidFill>
              <a:srgbClr val="D9DEE8"/>
            </a:solidFill>
            <a:prstDash val="solid"/>
          </a:ln>
        </p:spPr>
      </p:sp>
      <p:sp>
        <p:nvSpPr>
          <p:cNvPr id="6" name="Shape 4"/>
          <p:cNvSpPr/>
          <p:nvPr/>
        </p:nvSpPr>
        <p:spPr>
          <a:xfrm>
            <a:off x="777240" y="2057400"/>
            <a:ext cx="640080" cy="640080"/>
          </a:xfrm>
          <a:prstGeom prst="ellipse">
            <a:avLst/>
          </a:prstGeom>
          <a:solidFill>
            <a:srgbClr val="E1251B"/>
          </a:solidFill>
          <a:ln w="12700">
            <a:solidFill>
              <a:srgbClr val="E1251B"/>
            </a:solidFill>
            <a:prstDash val="solid"/>
          </a:ln>
        </p:spPr>
      </p:sp>
      <p:sp>
        <p:nvSpPr>
          <p:cNvPr id="7" name="Text 5"/>
          <p:cNvSpPr txBox="1"/>
          <p:nvPr/>
        </p:nvSpPr>
        <p:spPr>
          <a:xfrm>
            <a:off x="777240" y="2057400"/>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rPr>
              <a:t>✕</a:t>
            </a:r>
            <a:endParaRPr lang="en-US" sz="2000" dirty="0"/>
          </a:p>
        </p:txBody>
      </p:sp>
      <p:sp>
        <p:nvSpPr>
          <p:cNvPr id="8" name="Text 6"/>
          <p:cNvSpPr txBox="1"/>
          <p:nvPr/>
        </p:nvSpPr>
        <p:spPr>
          <a:xfrm>
            <a:off x="1645920" y="1874520"/>
            <a:ext cx="5303520" cy="1005840"/>
          </a:xfrm>
          <a:prstGeom prst="rect">
            <a:avLst/>
          </a:prstGeom>
          <a:noFill/>
          <a:ln/>
        </p:spPr>
        <p:txBody>
          <a:bodyPr wrap="square" lIns="0" tIns="0" rIns="0" bIns="0" rtlCol="0" anchor="ctr"/>
          <a:lstStyle/>
          <a:p>
            <a:pPr indent="0" marL="0">
              <a:buNone/>
            </a:pPr>
            <a:r>
              <a:rPr lang="en-US" sz="1700" dirty="0">
                <a:solidFill>
                  <a:srgbClr val="141414"/>
                </a:solidFill>
              </a:rPr>
              <a:t>Long open-ended excuse notes without a return plan</a:t>
            </a:r>
            <a:endParaRPr lang="en-US" sz="1700" dirty="0"/>
          </a:p>
        </p:txBody>
      </p:sp>
      <p:sp>
        <p:nvSpPr>
          <p:cNvPr id="9" name="Misstep 2"/>
          <p:cNvSpPr/>
          <p:nvPr/>
        </p:nvSpPr>
        <p:spPr>
          <a:xfrm>
            <a:off x="548640" y="3154680"/>
            <a:ext cx="6583680" cy="1188720"/>
          </a:xfrm>
          <a:prstGeom prst="roundRect">
            <a:avLst>
              <a:gd name="adj" fmla="val 9231"/>
            </a:avLst>
          </a:prstGeom>
          <a:solidFill>
            <a:srgbClr val="FFFFFF"/>
          </a:solidFill>
          <a:ln w="12700">
            <a:solidFill>
              <a:srgbClr val="D9DEE8"/>
            </a:solidFill>
            <a:prstDash val="solid"/>
          </a:ln>
        </p:spPr>
      </p:sp>
      <p:sp>
        <p:nvSpPr>
          <p:cNvPr id="10" name="Shape 8"/>
          <p:cNvSpPr/>
          <p:nvPr/>
        </p:nvSpPr>
        <p:spPr>
          <a:xfrm>
            <a:off x="777240" y="3429000"/>
            <a:ext cx="640080" cy="640080"/>
          </a:xfrm>
          <a:prstGeom prst="ellipse">
            <a:avLst/>
          </a:prstGeom>
          <a:solidFill>
            <a:srgbClr val="E1251B"/>
          </a:solidFill>
          <a:ln w="12700">
            <a:solidFill>
              <a:srgbClr val="E1251B"/>
            </a:solidFill>
            <a:prstDash val="solid"/>
          </a:ln>
        </p:spPr>
      </p:sp>
      <p:sp>
        <p:nvSpPr>
          <p:cNvPr id="11" name="Text 9"/>
          <p:cNvSpPr txBox="1"/>
          <p:nvPr/>
        </p:nvSpPr>
        <p:spPr>
          <a:xfrm>
            <a:off x="777240" y="3429000"/>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rPr>
              <a:t>✕</a:t>
            </a:r>
            <a:endParaRPr lang="en-US" sz="2000" dirty="0"/>
          </a:p>
        </p:txBody>
      </p:sp>
      <p:sp>
        <p:nvSpPr>
          <p:cNvPr id="12" name="Text 10"/>
          <p:cNvSpPr txBox="1"/>
          <p:nvPr/>
        </p:nvSpPr>
        <p:spPr>
          <a:xfrm>
            <a:off x="1645920" y="3246120"/>
            <a:ext cx="5303520" cy="1005840"/>
          </a:xfrm>
          <a:prstGeom prst="rect">
            <a:avLst/>
          </a:prstGeom>
          <a:noFill/>
          <a:ln/>
        </p:spPr>
        <p:txBody>
          <a:bodyPr wrap="square" lIns="0" tIns="0" rIns="0" bIns="0" rtlCol="0" anchor="ctr"/>
          <a:lstStyle/>
          <a:p>
            <a:pPr indent="0" marL="0">
              <a:buNone/>
            </a:pPr>
            <a:r>
              <a:rPr lang="en-US" sz="1700" dirty="0">
                <a:solidFill>
                  <a:srgbClr val="141414"/>
                </a:solidFill>
              </a:rPr>
              <a:t>Assuming all illness absence is unavoidable</a:t>
            </a:r>
            <a:endParaRPr lang="en-US" sz="1700" dirty="0"/>
          </a:p>
        </p:txBody>
      </p:sp>
      <p:sp>
        <p:nvSpPr>
          <p:cNvPr id="13" name="Misstep 3"/>
          <p:cNvSpPr/>
          <p:nvPr/>
        </p:nvSpPr>
        <p:spPr>
          <a:xfrm>
            <a:off x="548640" y="4526280"/>
            <a:ext cx="6583680" cy="1188720"/>
          </a:xfrm>
          <a:prstGeom prst="roundRect">
            <a:avLst>
              <a:gd name="adj" fmla="val 9231"/>
            </a:avLst>
          </a:prstGeom>
          <a:solidFill>
            <a:srgbClr val="FFFFFF"/>
          </a:solidFill>
          <a:ln w="12700">
            <a:solidFill>
              <a:srgbClr val="D9DEE8"/>
            </a:solidFill>
            <a:prstDash val="solid"/>
          </a:ln>
        </p:spPr>
      </p:sp>
      <p:sp>
        <p:nvSpPr>
          <p:cNvPr id="14" name="Shape 12"/>
          <p:cNvSpPr/>
          <p:nvPr/>
        </p:nvSpPr>
        <p:spPr>
          <a:xfrm>
            <a:off x="777240" y="4800600"/>
            <a:ext cx="640080" cy="640080"/>
          </a:xfrm>
          <a:prstGeom prst="ellipse">
            <a:avLst/>
          </a:prstGeom>
          <a:solidFill>
            <a:srgbClr val="E1251B"/>
          </a:solidFill>
          <a:ln w="12700">
            <a:solidFill>
              <a:srgbClr val="E1251B"/>
            </a:solidFill>
            <a:prstDash val="solid"/>
          </a:ln>
        </p:spPr>
      </p:sp>
      <p:sp>
        <p:nvSpPr>
          <p:cNvPr id="15" name="Text 13"/>
          <p:cNvSpPr txBox="1"/>
          <p:nvPr/>
        </p:nvSpPr>
        <p:spPr>
          <a:xfrm>
            <a:off x="777240" y="4800600"/>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rPr>
              <a:t>✕</a:t>
            </a:r>
            <a:endParaRPr lang="en-US" sz="2000" dirty="0"/>
          </a:p>
        </p:txBody>
      </p:sp>
      <p:sp>
        <p:nvSpPr>
          <p:cNvPr id="16" name="Text 14"/>
          <p:cNvSpPr txBox="1"/>
          <p:nvPr/>
        </p:nvSpPr>
        <p:spPr>
          <a:xfrm>
            <a:off x="1645920" y="4617720"/>
            <a:ext cx="5303520" cy="1005840"/>
          </a:xfrm>
          <a:prstGeom prst="rect">
            <a:avLst/>
          </a:prstGeom>
          <a:noFill/>
          <a:ln/>
        </p:spPr>
        <p:txBody>
          <a:bodyPr wrap="square" lIns="0" tIns="0" rIns="0" bIns="0" rtlCol="0" anchor="ctr"/>
          <a:lstStyle/>
          <a:p>
            <a:pPr indent="0" marL="0">
              <a:buNone/>
            </a:pPr>
            <a:r>
              <a:rPr lang="en-US" sz="1700" dirty="0">
                <a:solidFill>
                  <a:srgbClr val="141414"/>
                </a:solidFill>
              </a:rPr>
              <a:t>Sharing information without consent</a:t>
            </a:r>
            <a:endParaRPr lang="en-US" sz="1700" dirty="0"/>
          </a:p>
        </p:txBody>
      </p:sp>
      <p:sp>
        <p:nvSpPr>
          <p:cNvPr id="17" name="LEADING INDICATOR"/>
          <p:cNvSpPr/>
          <p:nvPr/>
        </p:nvSpPr>
        <p:spPr>
          <a:xfrm>
            <a:off x="7406640" y="1783080"/>
            <a:ext cx="4206240" cy="1892808"/>
          </a:xfrm>
          <a:prstGeom prst="roundRect">
            <a:avLst>
              <a:gd name="adj" fmla="val 7246"/>
            </a:avLst>
          </a:prstGeom>
          <a:solidFill>
            <a:srgbClr val="0D2240"/>
          </a:solidFill>
          <a:ln w="12700">
            <a:solidFill>
              <a:srgbClr val="0D2240"/>
            </a:solidFill>
            <a:prstDash val="solid"/>
          </a:ln>
        </p:spPr>
      </p:sp>
      <p:sp>
        <p:nvSpPr>
          <p:cNvPr id="18" name="Text 16"/>
          <p:cNvSpPr txBox="1"/>
          <p:nvPr/>
        </p:nvSpPr>
        <p:spPr>
          <a:xfrm>
            <a:off x="7680960" y="1965960"/>
            <a:ext cx="3749040" cy="320040"/>
          </a:xfrm>
          <a:prstGeom prst="rect">
            <a:avLst/>
          </a:prstGeom>
          <a:noFill/>
          <a:ln/>
        </p:spPr>
        <p:txBody>
          <a:bodyPr wrap="square" lIns="0" tIns="0" rIns="0" bIns="0" rtlCol="0" anchor="ctr"/>
          <a:lstStyle/>
          <a:p>
            <a:pPr indent="0" marL="0">
              <a:buNone/>
            </a:pPr>
            <a:r>
              <a:rPr lang="en-US" sz="1000" b="1" spc="100" kern="0" dirty="0">
                <a:solidFill>
                  <a:srgbClr val="78AAE6"/>
                </a:solidFill>
              </a:rPr>
              <a:t>LEADING INDICATOR  ·  Moves first</a:t>
            </a:r>
            <a:endParaRPr lang="en-US" sz="1000" dirty="0"/>
          </a:p>
        </p:txBody>
      </p:sp>
      <p:sp>
        <p:nvSpPr>
          <p:cNvPr id="19" name="Text 17"/>
          <p:cNvSpPr txBox="1"/>
          <p:nvPr/>
        </p:nvSpPr>
        <p:spPr>
          <a:xfrm>
            <a:off x="7680960" y="2331720"/>
            <a:ext cx="3749040" cy="1188720"/>
          </a:xfrm>
          <a:prstGeom prst="rect">
            <a:avLst/>
          </a:prstGeom>
          <a:noFill/>
          <a:ln/>
        </p:spPr>
        <p:txBody>
          <a:bodyPr wrap="square" lIns="0" tIns="0" rIns="0" bIns="0" rtlCol="0" anchor="t"/>
          <a:lstStyle/>
          <a:p>
            <a:pPr indent="0" marL="0">
              <a:buNone/>
            </a:pPr>
            <a:r>
              <a:rPr lang="en-US" sz="2000" b="1" dirty="0">
                <a:solidFill>
                  <a:srgbClr val="FFFFFF"/>
                </a:solidFill>
                <a:latin typeface="Cambria" pitchFamily="34" charset="0"/>
                <a:ea typeface="Cambria" pitchFamily="34" charset="-122"/>
                <a:cs typeface="Cambria" pitchFamily="34" charset="-120"/>
              </a:rPr>
              <a:t>Visits that ask about school days missed</a:t>
            </a:r>
            <a:endParaRPr lang="en-US" sz="2000" dirty="0"/>
          </a:p>
        </p:txBody>
      </p:sp>
      <p:sp>
        <p:nvSpPr>
          <p:cNvPr id="20" name="LAGGING INDICATOR"/>
          <p:cNvSpPr/>
          <p:nvPr/>
        </p:nvSpPr>
        <p:spPr>
          <a:xfrm>
            <a:off x="7406640" y="3858768"/>
            <a:ext cx="4206240" cy="1892808"/>
          </a:xfrm>
          <a:prstGeom prst="roundRect">
            <a:avLst>
              <a:gd name="adj" fmla="val 7246"/>
            </a:avLst>
          </a:prstGeom>
          <a:solidFill>
            <a:srgbClr val="F4A91D"/>
          </a:solidFill>
          <a:ln w="12700">
            <a:solidFill>
              <a:srgbClr val="F4A91D"/>
            </a:solidFill>
            <a:prstDash val="solid"/>
          </a:ln>
        </p:spPr>
      </p:sp>
      <p:sp>
        <p:nvSpPr>
          <p:cNvPr id="21" name="Text 19"/>
          <p:cNvSpPr txBox="1"/>
          <p:nvPr/>
        </p:nvSpPr>
        <p:spPr>
          <a:xfrm>
            <a:off x="7680960" y="4041648"/>
            <a:ext cx="3749040" cy="320040"/>
          </a:xfrm>
          <a:prstGeom prst="rect">
            <a:avLst/>
          </a:prstGeom>
          <a:noFill/>
          <a:ln/>
        </p:spPr>
        <p:txBody>
          <a:bodyPr wrap="square" lIns="0" tIns="0" rIns="0" bIns="0" rtlCol="0" anchor="ctr"/>
          <a:lstStyle/>
          <a:p>
            <a:pPr indent="0" marL="0">
              <a:buNone/>
            </a:pPr>
            <a:r>
              <a:rPr lang="en-US" sz="1000" b="1" spc="100" kern="0" dirty="0">
                <a:solidFill>
                  <a:srgbClr val="0D2240"/>
                </a:solidFill>
              </a:rPr>
              <a:t>LAGGING INDICATOR  ·  Confirms it worked</a:t>
            </a:r>
            <a:endParaRPr lang="en-US" sz="1000" dirty="0"/>
          </a:p>
        </p:txBody>
      </p:sp>
      <p:sp>
        <p:nvSpPr>
          <p:cNvPr id="22" name="Text 20"/>
          <p:cNvSpPr txBox="1"/>
          <p:nvPr/>
        </p:nvSpPr>
        <p:spPr>
          <a:xfrm>
            <a:off x="7680960" y="4407408"/>
            <a:ext cx="3749040" cy="118872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Health-related chronic absence</a:t>
            </a:r>
            <a:endParaRPr lang="en-US" sz="2000" dirty="0"/>
          </a:p>
        </p:txBody>
      </p:sp>
      <p:pic>
        <p:nvPicPr>
          <p:cNvPr id="23"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4" name="Text 21"/>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5"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6" name="Text 22"/>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D2240"/>
        </a:solidFill>
      </p:bgPr>
    </p:bg>
    <p:spTree>
      <p:nvGrpSpPr>
        <p:cNvPr id="1" name=""/>
        <p:cNvGrpSpPr/>
        <p:nvPr/>
      </p:nvGrpSpPr>
      <p:grpSpPr>
        <a:xfrm>
          <a:off x="0" y="0"/>
          <a:ext cx="0" cy="0"/>
          <a:chOff x="0" y="0"/>
          <a:chExt cx="0" cy="0"/>
        </a:xfrm>
      </p:grpSpPr>
      <p:sp>
        <p:nvSpPr>
          <p:cNvPr id="2" name="Text 0"/>
          <p:cNvSpPr txBox="1"/>
          <p:nvPr/>
        </p:nvSpPr>
        <p:spPr>
          <a:xfrm>
            <a:off x="548640" y="320040"/>
            <a:ext cx="7315200" cy="274320"/>
          </a:xfrm>
          <a:prstGeom prst="rect">
            <a:avLst/>
          </a:prstGeom>
          <a:noFill/>
          <a:ln/>
        </p:spPr>
        <p:txBody>
          <a:bodyPr wrap="square" lIns="0" tIns="0" rIns="0" bIns="0" rtlCol="0" anchor="ctr"/>
          <a:lstStyle/>
          <a:p>
            <a:pPr indent="0" marL="0">
              <a:buNone/>
            </a:pPr>
            <a:r>
              <a:rPr lang="en-US" sz="1100" b="1" spc="200" kern="0" dirty="0">
                <a:solidFill>
                  <a:srgbClr val="F4A91D"/>
                </a:solidFill>
              </a:rPr>
              <a:t>SEAT 37  ·  10 TAKE YOUR SEAT</a:t>
            </a:r>
            <a:endParaRPr lang="en-US" sz="1100" dirty="0"/>
          </a:p>
        </p:txBody>
      </p:sp>
      <p:sp>
        <p:nvSpPr>
          <p:cNvPr id="3" name="Text 1"/>
          <p:cNvSpPr txBox="1"/>
          <p:nvPr/>
        </p:nvSpPr>
        <p:spPr>
          <a:xfrm>
            <a:off x="548640" y="685800"/>
            <a:ext cx="7498080" cy="1097280"/>
          </a:xfrm>
          <a:prstGeom prst="rect">
            <a:avLst/>
          </a:prstGeom>
          <a:noFill/>
          <a:ln/>
        </p:spPr>
        <p:txBody>
          <a:bodyPr wrap="square" lIns="0" tIns="0" rIns="0" bIns="0" rtlCol="0" anchor="t"/>
          <a:lstStyle/>
          <a:p>
            <a:pPr indent="0" marL="0">
              <a:buNone/>
            </a:pPr>
            <a:r>
              <a:rPr lang="en-US" sz="3400" b="1" dirty="0">
                <a:solidFill>
                  <a:srgbClr val="FFFFFF"/>
                </a:solidFill>
                <a:latin typeface="Cambria" pitchFamily="34" charset="0"/>
                <a:ea typeface="Cambria" pitchFamily="34" charset="-122"/>
                <a:cs typeface="Cambria" pitchFamily="34" charset="-120"/>
              </a:rPr>
              <a:t>Join 1,000 Seats at the national table</a:t>
            </a:r>
            <a:endParaRPr lang="en-US" sz="3400" dirty="0"/>
          </a:p>
        </p:txBody>
      </p:sp>
      <p:sp>
        <p:nvSpPr>
          <p:cNvPr id="4" name="Text 2"/>
          <p:cNvSpPr txBox="1"/>
          <p:nvPr/>
        </p:nvSpPr>
        <p:spPr>
          <a:xfrm>
            <a:off x="548640" y="1828800"/>
            <a:ext cx="6949440" cy="1188720"/>
          </a:xfrm>
          <a:prstGeom prst="rect">
            <a:avLst/>
          </a:prstGeom>
          <a:noFill/>
          <a:ln/>
        </p:spPr>
        <p:txBody>
          <a:bodyPr wrap="square" lIns="0" tIns="0" rIns="0" bIns="0" rtlCol="0" anchor="t"/>
          <a:lstStyle/>
          <a:p>
            <a:pPr indent="0" marL="0">
              <a:buNone/>
            </a:pPr>
            <a:r>
              <a:rPr lang="en-US" sz="1600" dirty="0">
                <a:solidFill>
                  <a:srgbClr val="F6DEDA"/>
                </a:solidFill>
              </a:rPr>
              <a:t>Scan to take your seat: free membership in Attendance USA and the weekly Attendance Intelligence Brief, with new research, policy across the states, and tools from the field of Attendance Science™.</a:t>
            </a:r>
            <a:endParaRPr lang="en-US" sz="1600" dirty="0"/>
          </a:p>
        </p:txBody>
      </p:sp>
      <p:sp>
        <p:nvSpPr>
          <p:cNvPr id="5" name="Text 3"/>
          <p:cNvSpPr txBox="1"/>
          <p:nvPr/>
        </p:nvSpPr>
        <p:spPr>
          <a:xfrm>
            <a:off x="548640" y="3200400"/>
            <a:ext cx="1645920" cy="457200"/>
          </a:xfrm>
          <a:prstGeom prst="rect">
            <a:avLst/>
          </a:prstGeom>
          <a:noFill/>
          <a:ln/>
        </p:spPr>
        <p:txBody>
          <a:bodyPr wrap="square" lIns="0" tIns="0" rIns="0" bIns="0" rtlCol="0" anchor="ctr"/>
          <a:lstStyle/>
          <a:p>
            <a:pPr indent="0" marL="0">
              <a:buNone/>
            </a:pPr>
            <a:r>
              <a:rPr lang="en-US" sz="1100" b="1" spc="100" kern="0" dirty="0">
                <a:solidFill>
                  <a:srgbClr val="F4A91D"/>
                </a:solidFill>
              </a:rPr>
              <a:t>QUESTIONS</a:t>
            </a:r>
            <a:endParaRPr lang="en-US" sz="1100" dirty="0"/>
          </a:p>
        </p:txBody>
      </p:sp>
      <p:sp>
        <p:nvSpPr>
          <p:cNvPr id="6" name="Text 4"/>
          <p:cNvSpPr txBox="1"/>
          <p:nvPr/>
        </p:nvSpPr>
        <p:spPr>
          <a:xfrm>
            <a:off x="2194560" y="3200400"/>
            <a:ext cx="5486400" cy="457200"/>
          </a:xfrm>
          <a:prstGeom prst="rect">
            <a:avLst/>
          </a:prstGeom>
          <a:noFill/>
          <a:ln/>
        </p:spPr>
        <p:txBody>
          <a:bodyPr wrap="square" lIns="0" tIns="0" rIns="0" bIns="0" rtlCol="0" anchor="ctr"/>
          <a:lstStyle/>
          <a:p>
            <a:pPr indent="0" marL="0">
              <a:buNone/>
            </a:pPr>
            <a:r>
              <a:rPr lang="en-US" sz="1600" dirty="0">
                <a:solidFill>
                  <a:srgbClr val="FFFFFF"/>
                </a:solidFill>
              </a:rPr>
              <a:t>info@attendanceusa.org</a:t>
            </a:r>
            <a:endParaRPr lang="en-US" sz="1600" dirty="0"/>
          </a:p>
        </p:txBody>
      </p:sp>
      <p:sp>
        <p:nvSpPr>
          <p:cNvPr id="7" name="Text 5"/>
          <p:cNvSpPr txBox="1"/>
          <p:nvPr/>
        </p:nvSpPr>
        <p:spPr>
          <a:xfrm>
            <a:off x="548640" y="3749040"/>
            <a:ext cx="1645920" cy="457200"/>
          </a:xfrm>
          <a:prstGeom prst="rect">
            <a:avLst/>
          </a:prstGeom>
          <a:noFill/>
          <a:ln/>
        </p:spPr>
        <p:txBody>
          <a:bodyPr wrap="square" lIns="0" tIns="0" rIns="0" bIns="0" rtlCol="0" anchor="ctr"/>
          <a:lstStyle/>
          <a:p>
            <a:pPr indent="0" marL="0">
              <a:buNone/>
            </a:pPr>
            <a:r>
              <a:rPr lang="en-US" sz="1100" b="1" spc="100" kern="0" dirty="0">
                <a:solidFill>
                  <a:srgbClr val="F4A91D"/>
                </a:solidFill>
              </a:rPr>
              <a:t>LEARN MORE</a:t>
            </a:r>
            <a:endParaRPr lang="en-US" sz="1100" dirty="0"/>
          </a:p>
        </p:txBody>
      </p:sp>
      <p:sp>
        <p:nvSpPr>
          <p:cNvPr id="8" name="Text 6">
            <a:hlinkClick r:id="rId1" tooltip=""/>
          </p:cNvPr>
          <p:cNvSpPr txBox="1"/>
          <p:nvPr/>
        </p:nvSpPr>
        <p:spPr>
          <a:xfrm>
            <a:off x="2194560" y="3749040"/>
            <a:ext cx="5486400" cy="457200"/>
          </a:xfrm>
          <a:prstGeom prst="rect">
            <a:avLst/>
          </a:prstGeom>
          <a:noFill/>
          <a:ln/>
        </p:spPr>
        <p:txBody>
          <a:bodyPr wrap="square" lIns="0" tIns="0" rIns="0" bIns="0" rtlCol="0" anchor="ctr"/>
          <a:lstStyle/>
          <a:p>
            <a:pPr indent="0" marL="0">
              <a:buNone/>
            </a:pPr>
            <a:r>
              <a:rPr lang="en-US" sz="1600"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attendanceusa.org</a:t>
            </a:r>
            <a:endParaRPr lang="en-US" sz="1600" dirty="0"/>
          </a:p>
        </p:txBody>
      </p:sp>
      <p:sp>
        <p:nvSpPr>
          <p:cNvPr id="9" name="Text 7"/>
          <p:cNvSpPr txBox="1"/>
          <p:nvPr/>
        </p:nvSpPr>
        <p:spPr>
          <a:xfrm>
            <a:off x="548640" y="4297680"/>
            <a:ext cx="1645920" cy="457200"/>
          </a:xfrm>
          <a:prstGeom prst="rect">
            <a:avLst/>
          </a:prstGeom>
          <a:noFill/>
          <a:ln/>
        </p:spPr>
        <p:txBody>
          <a:bodyPr wrap="square" lIns="0" tIns="0" rIns="0" bIns="0" rtlCol="0" anchor="ctr"/>
          <a:lstStyle/>
          <a:p>
            <a:pPr indent="0" marL="0">
              <a:buNone/>
            </a:pPr>
            <a:r>
              <a:rPr lang="en-US" sz="1100" b="1" spc="100" kern="0" dirty="0">
                <a:solidFill>
                  <a:srgbClr val="F4A91D"/>
                </a:solidFill>
              </a:rPr>
              <a:t>HANDOUTS</a:t>
            </a:r>
            <a:endParaRPr lang="en-US" sz="1100" dirty="0"/>
          </a:p>
        </p:txBody>
      </p:sp>
      <p:sp>
        <p:nvSpPr>
          <p:cNvPr id="10" name="Text 8"/>
          <p:cNvSpPr txBox="1"/>
          <p:nvPr/>
        </p:nvSpPr>
        <p:spPr>
          <a:xfrm>
            <a:off x="2194560" y="4297680"/>
            <a:ext cx="5486400" cy="457200"/>
          </a:xfrm>
          <a:prstGeom prst="rect">
            <a:avLst/>
          </a:prstGeom>
          <a:noFill/>
          <a:ln/>
        </p:spPr>
        <p:txBody>
          <a:bodyPr wrap="square" lIns="0" tIns="0" rIns="0" bIns="0" rtlCol="0" anchor="ctr"/>
          <a:lstStyle/>
          <a:p>
            <a:pPr indent="0" marL="0">
              <a:buNone/>
            </a:pPr>
            <a:r>
              <a:rPr lang="en-US" sz="1600" dirty="0">
                <a:solidFill>
                  <a:srgbClr val="FFFFFF"/>
                </a:solidFill>
              </a:rPr>
              <a:t>Seat Card (A) and Find Your Data worksheet (B)</a:t>
            </a:r>
            <a:endParaRPr lang="en-US" sz="1600" dirty="0"/>
          </a:p>
        </p:txBody>
      </p:sp>
      <p:sp>
        <p:nvSpPr>
          <p:cNvPr id="11" name="Text 9"/>
          <p:cNvSpPr txBox="1"/>
          <p:nvPr/>
        </p:nvSpPr>
        <p:spPr>
          <a:xfrm>
            <a:off x="548640" y="4892040"/>
            <a:ext cx="7132320" cy="1188720"/>
          </a:xfrm>
          <a:prstGeom prst="rect">
            <a:avLst/>
          </a:prstGeom>
          <a:noFill/>
          <a:ln/>
        </p:spPr>
        <p:txBody>
          <a:bodyPr wrap="square" lIns="0" tIns="0" rIns="0" bIns="0" rtlCol="0" anchor="t"/>
          <a:lstStyle/>
          <a:p>
            <a:pPr indent="0" marL="0">
              <a:spcAft>
                <a:spcPts val="300"/>
              </a:spcAft>
              <a:buNone/>
            </a:pPr>
            <a:r>
              <a:rPr lang="en-US" sz="1100" b="1" dirty="0">
                <a:solidFill>
                  <a:srgbClr val="F4A91D"/>
                </a:solidFill>
              </a:rPr>
              <a:t>KEEP GOING IN THIS SERIES</a:t>
            </a:r>
            <a:endParaRPr lang="en-US" sz="1100" dirty="0"/>
          </a:p>
          <a:p>
            <a:pPr indent="0" marL="0">
              <a:spcAft>
                <a:spcPts val="300"/>
              </a:spcAft>
              <a:buNone/>
            </a:pPr>
            <a:r>
              <a:rPr lang="en-US" sz="1300" dirty="0">
                <a:solidFill>
                  <a:srgbClr val="78AAE6"/>
                </a:solidFill>
              </a:rPr>
              <a:t>Seat 38: Chronic Medical Absence</a:t>
            </a:r>
            <a:endParaRPr lang="en-US" sz="1100" dirty="0"/>
          </a:p>
          <a:p>
            <a:pPr indent="0" marL="0">
              <a:spcAft>
                <a:spcPts val="300"/>
              </a:spcAft>
              <a:buNone/>
            </a:pPr>
            <a:r>
              <a:rPr lang="en-US" sz="1300" dirty="0">
                <a:solidFill>
                  <a:srgbClr val="78AAE6"/>
                </a:solidFill>
              </a:rPr>
              <a:t>Seat 39: Anxiety, Refusal and Mental Health Pathways</a:t>
            </a:r>
            <a:endParaRPr lang="en-US" sz="1100" dirty="0"/>
          </a:p>
          <a:p>
            <a:pPr indent="0" marL="0">
              <a:spcAft>
                <a:spcPts val="300"/>
              </a:spcAft>
              <a:buNone/>
            </a:pPr>
            <a:r>
              <a:rPr lang="en-US" sz="1300" dirty="0">
                <a:solidFill>
                  <a:srgbClr val="78AAE6"/>
                </a:solidFill>
              </a:rPr>
              <a:t>Seat 40: Hidden Health Barriers</a:t>
            </a:r>
            <a:endParaRPr lang="en-US" sz="1100" dirty="0"/>
          </a:p>
        </p:txBody>
      </p:sp>
      <p:sp>
        <p:nvSpPr>
          <p:cNvPr id="12" name="QR card"/>
          <p:cNvSpPr/>
          <p:nvPr/>
        </p:nvSpPr>
        <p:spPr>
          <a:xfrm>
            <a:off x="8275320" y="914400"/>
            <a:ext cx="3383280" cy="4160520"/>
          </a:xfrm>
          <a:prstGeom prst="roundRect">
            <a:avLst>
              <a:gd name="adj" fmla="val 4054"/>
            </a:avLst>
          </a:prstGeom>
          <a:solidFill>
            <a:srgbClr val="FFFFFF"/>
          </a:solidFill>
          <a:ln w="25400">
            <a:solidFill>
              <a:srgbClr val="F4A91D"/>
            </a:solidFill>
            <a:prstDash val="solid"/>
          </a:ln>
        </p:spPr>
      </p:sp>
      <p:pic>
        <p:nvPicPr>
          <p:cNvPr id="13" name="Image 0" descr="QR code to join the 1,000 Seats campaign">
            <a:hlinkClick r:id="rId3" tooltip=""/>
          </p:cNvPr>
          <p:cNvPicPr>
            <a:picLocks noChangeAspect="1"/>
          </p:cNvPicPr>
          <p:nvPr/>
        </p:nvPicPr>
        <p:blipFill>
          <a:blip r:embed="rId2"/>
          <a:stretch>
            <a:fillRect/>
          </a:stretch>
        </p:blipFill>
        <p:spPr>
          <a:xfrm>
            <a:off x="8595360" y="1188720"/>
            <a:ext cx="2743200" cy="2743200"/>
          </a:xfrm>
          <a:prstGeom prst="rect">
            <a:avLst/>
          </a:prstGeom>
        </p:spPr>
      </p:pic>
      <p:sp>
        <p:nvSpPr>
          <p:cNvPr id="14" name="Text 11"/>
          <p:cNvSpPr txBox="1"/>
          <p:nvPr/>
        </p:nvSpPr>
        <p:spPr>
          <a:xfrm>
            <a:off x="8275320" y="4023360"/>
            <a:ext cx="3383280" cy="457200"/>
          </a:xfrm>
          <a:prstGeom prst="rect">
            <a:avLst/>
          </a:prstGeom>
          <a:noFill/>
          <a:ln/>
        </p:spPr>
        <p:txBody>
          <a:bodyPr wrap="square" lIns="0" tIns="0" rIns="0" bIns="0" rtlCol="0" anchor="ctr"/>
          <a:lstStyle/>
          <a:p>
            <a:pPr algn="ctr" indent="0" marL="0">
              <a:buNone/>
            </a:pPr>
            <a:r>
              <a:rPr lang="en-US" sz="2000" b="1" dirty="0">
                <a:solidFill>
                  <a:srgbClr val="0D2240"/>
                </a:solidFill>
                <a:latin typeface="Cambria" pitchFamily="34" charset="0"/>
                <a:ea typeface="Cambria" pitchFamily="34" charset="-122"/>
                <a:cs typeface="Cambria" pitchFamily="34" charset="-120"/>
              </a:rPr>
              <a:t>Take Your Seat</a:t>
            </a:r>
            <a:endParaRPr lang="en-US" sz="2000" dirty="0"/>
          </a:p>
        </p:txBody>
      </p:sp>
      <p:sp>
        <p:nvSpPr>
          <p:cNvPr id="15" name="Text 12"/>
          <p:cNvSpPr txBox="1"/>
          <p:nvPr/>
        </p:nvSpPr>
        <p:spPr>
          <a:xfrm>
            <a:off x="8275320" y="4480560"/>
            <a:ext cx="3383280" cy="365760"/>
          </a:xfrm>
          <a:prstGeom prst="rect">
            <a:avLst/>
          </a:prstGeom>
          <a:noFill/>
          <a:ln/>
        </p:spPr>
        <p:txBody>
          <a:bodyPr wrap="square" lIns="0" tIns="0" rIns="0" bIns="0" rtlCol="0" anchor="ctr"/>
          <a:lstStyle/>
          <a:p>
            <a:pPr algn="ctr" indent="0" marL="0">
              <a:buNone/>
            </a:pPr>
            <a:r>
              <a:rPr lang="en-US" sz="1200" dirty="0">
                <a:solidFill>
                  <a:srgbClr val="E1251B"/>
                </a:solidFill>
              </a:rPr>
              <a:t>1,000 Seats campaign</a:t>
            </a:r>
            <a:endParaRPr lang="en-US" sz="1200" dirty="0"/>
          </a:p>
        </p:txBody>
      </p:sp>
      <p:sp>
        <p:nvSpPr>
          <p:cNvPr id="16" name="Text 13"/>
          <p:cNvSpPr txBox="1"/>
          <p:nvPr/>
        </p:nvSpPr>
        <p:spPr>
          <a:xfrm>
            <a:off x="8275320" y="5257800"/>
            <a:ext cx="3383280" cy="731520"/>
          </a:xfrm>
          <a:prstGeom prst="rect">
            <a:avLst/>
          </a:prstGeom>
          <a:noFill/>
          <a:ln/>
        </p:spPr>
        <p:txBody>
          <a:bodyPr wrap="square" lIns="0" tIns="0" rIns="0" bIns="0" rtlCol="0" anchor="ctr"/>
          <a:lstStyle/>
          <a:p>
            <a:pPr algn="ctr" indent="0" marL="0">
              <a:buNone/>
            </a:pPr>
            <a:r>
              <a:rPr lang="en-US" sz="1200" i="1" dirty="0">
                <a:solidFill>
                  <a:srgbClr val="78AAE6"/>
                </a:solidFill>
              </a:rPr>
              <a:t>Every seat filled is one more person working to make showing up possible.</a:t>
            </a:r>
            <a:endParaRPr lang="en-US" sz="1200" dirty="0"/>
          </a:p>
        </p:txBody>
      </p:sp>
      <p:pic>
        <p:nvPicPr>
          <p:cNvPr id="17" name="Image 1" descr="Attendance USA logo">    </p:cNvPr>
          <p:cNvPicPr>
            <a:picLocks noChangeAspect="1"/>
          </p:cNvPicPr>
          <p:nvPr/>
        </p:nvPicPr>
        <p:blipFill>
          <a:blip r:embed="rId4"/>
          <a:stretch>
            <a:fillRect/>
          </a:stretch>
        </p:blipFill>
        <p:spPr>
          <a:xfrm>
            <a:off x="457200" y="6254496"/>
            <a:ext cx="989113" cy="457200"/>
          </a:xfrm>
          <a:prstGeom prst="rect">
            <a:avLst/>
          </a:prstGeom>
        </p:spPr>
      </p:pic>
      <p:sp>
        <p:nvSpPr>
          <p:cNvPr id="18" name="Text 14"/>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FFFFFF"/>
                </a:solidFill>
                <a:hlinkClick r:id="rId5"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FFFFFF"/>
                </a:solidFill>
              </a:rPr>
              <a:t>   |   Questions: info@attendanceusa.org   |   Free to use and share with attribution</a:t>
            </a:r>
            <a:endParaRPr lang="en-US" sz="1000" dirty="0"/>
          </a:p>
        </p:txBody>
      </p:sp>
      <p:pic>
        <p:nvPicPr>
          <p:cNvPr id="19" name="Image 2" descr="QR code: join the 1,000 Seats campaign">
            <a:hlinkClick r:id="rId7" tooltip=""/>
          </p:cNvPr>
          <p:cNvPicPr>
            <a:picLocks noChangeAspect="1"/>
          </p:cNvPicPr>
          <p:nvPr/>
        </p:nvPicPr>
        <p:blipFill>
          <a:blip r:embed="rId6"/>
          <a:stretch>
            <a:fillRect/>
          </a:stretch>
        </p:blipFill>
        <p:spPr>
          <a:xfrm>
            <a:off x="11274552" y="6199632"/>
            <a:ext cx="548640" cy="548640"/>
          </a:xfrm>
          <a:prstGeom prst="rect">
            <a:avLst/>
          </a:prstGeom>
        </p:spPr>
      </p:pic>
      <p:sp>
        <p:nvSpPr>
          <p:cNvPr id="20" name="Text 15"/>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F4A91D"/>
                </a:solidFill>
              </a:rPr>
              <a:t>Take a seat</a:t>
            </a:r>
            <a:endParaRPr lang="en-US" sz="900" dirty="0"/>
          </a:p>
        </p:txBody>
      </p:sp>
    </p:spTree>
  </p:cSld>
  <p:clrMapOvr>
    <a:masterClrMapping/>
  </p:clrMapOvr>
</p:sld>
</file>

<file path=ppt/theme/theme1.xml><?xml version="1.0" encoding="utf-8"?>
<a:theme xmlns:a="http://schemas.openxmlformats.org/drawingml/2006/main" name="Attendance USA Seat Series">
  <a:themeElements>
    <a:clrScheme name="Attendance USA Seat Series">
      <a:dk1>
        <a:srgbClr val="141414"/>
      </a:dk1>
      <a:lt1>
        <a:srgbClr val="FFFFFF"/>
      </a:lt1>
      <a:dk2>
        <a:srgbClr val="0D2240"/>
      </a:dk2>
      <a:lt2>
        <a:srgbClr val="F2F4F8"/>
      </a:lt2>
      <a:accent1>
        <a:srgbClr val="E1251B"/>
      </a:accent1>
      <a:accent2>
        <a:srgbClr val="1948AA"/>
      </a:accent2>
      <a:accent3>
        <a:srgbClr val="F4A91D"/>
      </a:accent3>
      <a:accent4>
        <a:srgbClr val="0D2240"/>
      </a:accent4>
      <a:accent5>
        <a:srgbClr val="78AAE6"/>
      </a:accent5>
      <a:accent6>
        <a:srgbClr val="F6DEDA"/>
      </a:accent6>
      <a:hlink>
        <a:srgbClr val="1948AA"/>
      </a:hlink>
      <a:folHlink>
        <a:srgbClr val="5B6577"/>
      </a:folHlink>
    </a:clrScheme>
    <a:fontScheme name="Attendance USA Seat Seri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Attendance USA,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Seat 37 Attendance Is a Health Indicator</dc:title>
  <dc:subject>Seat 37 Attendance Is a Health Indicator</dc:subject>
  <dc:creator>Attendance USA</dc:creator>
  <cp:lastModifiedBy>Attendance USA</cp:lastModifiedBy>
  <cp:revision>1</cp:revision>
  <dcterms:created xsi:type="dcterms:W3CDTF">2026-10-22T16:01:25Z</dcterms:created>
  <dcterms:modified xsi:type="dcterms:W3CDTF">2026-10-22T16:01:25Z</dcterms:modified>
</cp:coreProperties>
</file>