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Seat 42: Every Day Counts. For families and caregivers. Open with the question on the slide and invite one minute of discussion. Free resource from Attendance USA; questions to info@attendanceusa.org.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in your own words. Source: Gentle-Genitty, IU Office of School Partnerships Q&amp;A (March 2025). Ask: where have you seen this pattern?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concerns come from the field: Attendance USA briefs, IATDP 2026 sessions, training cohorts and the book's practitioner stories. Ask which one is loudest in your building.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Definitions follow Schools Spared, Children Punished (glossary), the Attendance Kit, and the instruments' published materials.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~18 days a year, about 2 a month, makes a student chronically absent (RAND ASDP (2025); AEI Return to Learn Tracker (Malkus, 2026); FutureEd (2026)); 0.29 SD lower scores already at just 3-4 days missed (Economic Policy Institute (2018), Student Absenteeism: Who Misses School); ~1 in 5 U.S. students were chronically absent in 2024-25 (RAND ASDP (2025); AEI Return to Learn Tracker (Malkus, 2026); FutureEd (2026)). Figures labeled illustrative are teaching examples, not data. Check state and local figures against primary sources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Four-part classification (truancy, withdrawal, avoidance, refusal) from Schools Spared, Children Punished, Ch. 1, and the Attendance Kit Type Cards. Commitment One of No Empty Seats: no formal consequence before a conversation decides the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Monday Morning takeaways follow the book's chapter structure and the IATDP 2026 blueprint: start with what costs nothing. Handout A turns these into a checklist.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PRESENCE: Problem definition, Research evidence, Environmental context, Statistical analysis, Equity assessment, Network and partnership, Compliance and legal, Evidence-based recommendations. Highlighted letters show the steps this prompt exercises. Handout B is the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Missteps adapted from each chapter's Common Missteps section and the Kit tip sheets. Leading indicators move first; lagging indicators confirm.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question: have we created a place worth showing up for? Point to the QR code (1,000 Seats subscribe form). Questions: info@attendanceusa.org. Website: attendanceusa.org.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image" Target="../media/image-2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3-1.png"/><Relationship Id="rId3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5-1.png"/><Relationship Id="rId3" Type="http://schemas.openxmlformats.org/officeDocument/2006/relationships/image" Target="../media/image-5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ttendanceusa.org" TargetMode="External"/><Relationship Id="rId5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4" Type="http://schemas.openxmlformats.org/officeDocument/2006/relationships/image" Target="../media/image-8-3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ttendanceusa.org" TargetMode="External"/><Relationship Id="rId4" Type="http://schemas.openxmlformats.org/officeDocument/2006/relationships/hyperlink" Target="https://docs.google.com/forms/d/e/1FAIpQLSfxkswdbwEAPI7XZhKulXTED1NY-vzcxCjQ2-O2kzUWjj8xMA/viewform" TargetMode="External"/><Relationship Id="rId1" Type="http://schemas.openxmlformats.org/officeDocument/2006/relationships/image" Target="../media/image-9-1.pn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attendanceusa.org" TargetMode="External"/><Relationship Id="rId3" Type="http://schemas.openxmlformats.org/officeDocument/2006/relationships/hyperlink" Target="https://docs.google.com/forms/d/e/1FAIpQLSfxkswdbwEAPI7XZhKulXTED1NY-vzcxCjQ2-O2kzUWjj8xMA/viewform" TargetMode="External"/><Relationship Id="rId5" Type="http://schemas.openxmlformats.org/officeDocument/2006/relationships/hyperlink" Target="https://attendanceusa.org" TargetMode="External"/><Relationship Id="rId7" Type="http://schemas.openxmlformats.org/officeDocument/2006/relationships/hyperlink" Target="https://docs.google.com/forms/d/e/1FAIpQLSfxkswdbwEAPI7XZhKulXTED1NY-vzcxCjQ2-O2kzUWjj8xMA/viewform" TargetMode="External"/><Relationship Id="rId2" Type="http://schemas.openxmlformats.org/officeDocument/2006/relationships/image" Target="../media/image-10-1.png"/><Relationship Id="rId4" Type="http://schemas.openxmlformats.org/officeDocument/2006/relationships/image" Target="../media/image-10-2.png"/><Relationship Id="rId6" Type="http://schemas.openxmlformats.org/officeDocument/2006/relationships/image" Target="../media/image-10-1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502920"/>
            <a:ext cx="5120640" cy="51206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502920"/>
            <a:ext cx="6035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THE SEAT SERIES  ·  FREE ATTENDANCE SCIENCE™ RESOURCE</a:t>
            </a:r>
            <a:endParaRPr lang="en-US" sz="1100" dirty="0"/>
          </a:p>
        </p:txBody>
      </p:sp>
      <p:sp>
        <p:nvSpPr>
          <p:cNvPr id="4" name="Seat token"/>
          <p:cNvSpPr/>
          <p:nvPr/>
        </p:nvSpPr>
        <p:spPr>
          <a:xfrm>
            <a:off x="548640" y="1005840"/>
            <a:ext cx="960120" cy="96012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548640" y="1063447"/>
            <a:ext cx="960120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35" b="1" dirty="0">
                <a:solidFill>
                  <a:srgbClr val="0D2240"/>
                </a:solidFill>
              </a:rPr>
              <a:t>SEAT</a:t>
            </a:r>
            <a:endParaRPr lang="en-US" sz="735" dirty="0"/>
          </a:p>
          <a:p>
            <a:pPr algn="ctr" indent="0" marL="0">
              <a:buNone/>
            </a:pPr>
            <a:r>
              <a:rPr lang="en-US" sz="231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735" dirty="0"/>
          </a:p>
        </p:txBody>
      </p:sp>
      <p:sp>
        <p:nvSpPr>
          <p:cNvPr id="6" name="Text 3"/>
          <p:cNvSpPr txBox="1"/>
          <p:nvPr/>
        </p:nvSpPr>
        <p:spPr>
          <a:xfrm>
            <a:off x="1691640" y="1261872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8AAE6"/>
                </a:solidFill>
              </a:rPr>
              <a:t>Parents and Guardians  ·  All grades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148840"/>
            <a:ext cx="6035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Day Counts</a:t>
            </a:r>
            <a:endParaRPr lang="en-US" sz="4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776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F6DEDA"/>
                </a:solidFill>
              </a:rPr>
              <a:t>How many absences are too many, and why does it matter?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3035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8AAE6"/>
                </a:solidFill>
              </a:rPr>
              <a:t>10 slides  ·  2 handouts  ·  evidence from Schools Spared, Children Punished and the Attendance Science™ research base</a:t>
            </a:r>
            <a:endParaRPr lang="en-US" sz="1100" dirty="0"/>
          </a:p>
        </p:txBody>
      </p:sp>
      <p:pic>
        <p:nvPicPr>
          <p:cNvPr id="10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2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02 THE MOMENT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missed day misses more than a lesson</a:t>
            </a:r>
            <a:endParaRPr lang="en-US" sz="3200" dirty="0"/>
          </a:p>
        </p:txBody>
      </p:sp>
      <p:sp>
        <p:nvSpPr>
          <p:cNvPr id="5" name="Story card"/>
          <p:cNvSpPr/>
          <p:nvPr/>
        </p:nvSpPr>
        <p:spPr>
          <a:xfrm>
            <a:off x="548640" y="1691640"/>
            <a:ext cx="7406640" cy="4206240"/>
          </a:xfrm>
          <a:prstGeom prst="roundRect">
            <a:avLst>
              <a:gd name="adj" fmla="val 3261"/>
            </a:avLst>
          </a:prstGeom>
          <a:solidFill>
            <a:srgbClr val="F6DEDA"/>
          </a:solidFill>
          <a:ln w="12700">
            <a:solidFill>
              <a:srgbClr val="F6DED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91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8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6766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200" dirty="0">
                <a:solidFill>
                  <a:srgbClr val="141414"/>
                </a:solidFill>
              </a:rPr>
              <a:t>Schools provide healthcare, nutrition and social support alongside academics. When a child is absent, they miss access to all of it, not just instruction. That is why the reasons behind each absence matter so much.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534924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Source: Gentle-Genitty, IU Office of School Partnerships Q&amp;A (March 2025)</a:t>
            </a:r>
            <a:endParaRPr lang="en-US" sz="1000" dirty="0"/>
          </a:p>
        </p:txBody>
      </p:sp>
      <p:pic>
        <p:nvPicPr>
          <p:cNvPr id="9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828800"/>
            <a:ext cx="3291840" cy="32918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412480" y="521208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577"/>
                </a:solidFill>
              </a:rPr>
              <a:t>Every story in this series is a composite or a published case. Names are invented.</a:t>
            </a:r>
            <a:endParaRPr lang="en-US" sz="1000" dirty="0"/>
          </a:p>
        </p:txBody>
      </p:sp>
      <p:pic>
        <p:nvPicPr>
          <p:cNvPr id="11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3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03 THE QUESTION WE HEAR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families are asking</a:t>
            </a:r>
            <a:endParaRPr lang="en-US" sz="3200" dirty="0"/>
          </a:p>
        </p:txBody>
      </p:sp>
      <p:sp>
        <p:nvSpPr>
          <p:cNvPr id="5" name="Question card"/>
          <p:cNvSpPr/>
          <p:nvPr/>
        </p:nvSpPr>
        <p:spPr>
          <a:xfrm>
            <a:off x="548640" y="1691640"/>
            <a:ext cx="11064240" cy="1325880"/>
          </a:xfrm>
          <a:prstGeom prst="roundRect">
            <a:avLst>
              <a:gd name="adj" fmla="val 10345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7830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many absences are too many, and why does it matter?</a:t>
            </a:r>
            <a:endParaRPr lang="en-US" sz="2400" dirty="0"/>
          </a:p>
        </p:txBody>
      </p:sp>
      <p:sp>
        <p:nvSpPr>
          <p:cNvPr id="7" name="Concern 1"/>
          <p:cNvSpPr/>
          <p:nvPr/>
        </p:nvSpPr>
        <p:spPr>
          <a:xfrm>
            <a:off x="54864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52044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Two days a month adds up quickly.</a:t>
            </a:r>
            <a:endParaRPr lang="en-US" sz="2000" dirty="0"/>
          </a:p>
        </p:txBody>
      </p:sp>
      <p:sp>
        <p:nvSpPr>
          <p:cNvPr id="11" name="Concern 2"/>
          <p:cNvSpPr/>
          <p:nvPr/>
        </p:nvSpPr>
        <p:spPr>
          <a:xfrm>
            <a:off x="429768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72000" y="3520440"/>
            <a:ext cx="640080" cy="64008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41414"/>
                </a:solidFill>
              </a:rPr>
              <a:t>Excused absences still count.</a:t>
            </a:r>
            <a:endParaRPr lang="en-US" sz="2000" dirty="0"/>
          </a:p>
        </p:txBody>
      </p:sp>
      <p:sp>
        <p:nvSpPr>
          <p:cNvPr id="15" name="Concern 3"/>
          <p:cNvSpPr/>
          <p:nvPr/>
        </p:nvSpPr>
        <p:spPr>
          <a:xfrm>
            <a:off x="8046720" y="3291840"/>
            <a:ext cx="3566160" cy="265176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3520440"/>
            <a:ext cx="640080" cy="64008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3520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43434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41414"/>
                </a:solidFill>
              </a:rPr>
              <a:t>Families hear about attendance only when there is trouble.</a:t>
            </a:r>
            <a:endParaRPr lang="en-US" sz="1900" dirty="0"/>
          </a:p>
        </p:txBody>
      </p:sp>
      <p:pic>
        <p:nvPicPr>
          <p:cNvPr id="19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1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04 NAME IT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Shared words before shared work</a:t>
            </a:r>
            <a:endParaRPr lang="en-US" sz="3200" dirty="0"/>
          </a:p>
        </p:txBody>
      </p:sp>
      <p:sp>
        <p:nvSpPr>
          <p:cNvPr id="5" name="Term 1"/>
          <p:cNvSpPr/>
          <p:nvPr/>
        </p:nvSpPr>
        <p:spPr>
          <a:xfrm>
            <a:off x="54864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057400"/>
            <a:ext cx="777240" cy="77724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Chronic absence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Missing 10% or more of the school year, about 18 days, for any reason.</a:t>
            </a:r>
            <a:endParaRPr lang="en-US" sz="1800" dirty="0"/>
          </a:p>
        </p:txBody>
      </p:sp>
      <p:sp>
        <p:nvSpPr>
          <p:cNvPr id="10" name="Term 2"/>
          <p:cNvSpPr/>
          <p:nvPr/>
        </p:nvSpPr>
        <p:spPr>
          <a:xfrm>
            <a:off x="429768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2057400"/>
            <a:ext cx="777240" cy="777240"/>
          </a:xfrm>
          <a:prstGeom prst="ellipse">
            <a:avLst/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Attendance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</a:rPr>
              <a:t>The count of days present and absent.</a:t>
            </a:r>
            <a:endParaRPr lang="en-US" sz="1800" dirty="0"/>
          </a:p>
        </p:txBody>
      </p:sp>
      <p:sp>
        <p:nvSpPr>
          <p:cNvPr id="15" name="Term 3"/>
          <p:cNvSpPr/>
          <p:nvPr/>
        </p:nvSpPr>
        <p:spPr>
          <a:xfrm>
            <a:off x="8046720" y="1783080"/>
            <a:ext cx="3566160" cy="4114800"/>
          </a:xfrm>
          <a:prstGeom prst="roundRect">
            <a:avLst>
              <a:gd name="adj" fmla="val 3846"/>
            </a:avLst>
          </a:prstGeom>
          <a:solidFill>
            <a:srgbClr val="F2F4F8"/>
          </a:solidFill>
          <a:ln w="12700">
            <a:solidFill>
              <a:srgbClr val="F2F4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2057400"/>
            <a:ext cx="777240" cy="777240"/>
          </a:xfrm>
          <a:prstGeom prst="ellipse">
            <a:avLst/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20574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8321040" y="30175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Absenteeism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3886200"/>
            <a:ext cx="3017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The reasons behind the absences.</a:t>
            </a:r>
            <a:endParaRPr lang="en-US" sz="1800" dirty="0"/>
          </a:p>
        </p:txBody>
      </p:sp>
      <p:pic>
        <p:nvPicPr>
          <p:cNvPr id="20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2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42  ·  05 WHAT THE EVIDENCE SAYS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behind the moment</a:t>
            </a:r>
            <a:endParaRPr lang="en-US" sz="3200" dirty="0"/>
          </a:p>
        </p:txBody>
      </p:sp>
      <p:sp>
        <p:nvSpPr>
          <p:cNvPr id="4" name="Stat 1"/>
          <p:cNvSpPr/>
          <p:nvPr/>
        </p:nvSpPr>
        <p:spPr>
          <a:xfrm>
            <a:off x="54864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~18 days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a year, about 2 a month, makes a student chronically absent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RAND ASDP (2025); AEI Return to Learn Tracker (Malkus, 2026); FutureEd (2026)</a:t>
            </a:r>
            <a:endParaRPr lang="en-US" sz="900" dirty="0"/>
          </a:p>
        </p:txBody>
      </p:sp>
      <p:sp>
        <p:nvSpPr>
          <p:cNvPr id="8" name="Stat 2"/>
          <p:cNvSpPr/>
          <p:nvPr/>
        </p:nvSpPr>
        <p:spPr>
          <a:xfrm>
            <a:off x="429768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2628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78AAE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0.29 SD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452628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lower scores already at just 3-4 days missed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Economic Policy Institute (2018), Student Absenteeism: Who Misses School</a:t>
            </a:r>
            <a:endParaRPr lang="en-US" sz="900" dirty="0"/>
          </a:p>
        </p:txBody>
      </p:sp>
      <p:sp>
        <p:nvSpPr>
          <p:cNvPr id="12" name="Stat 3"/>
          <p:cNvSpPr/>
          <p:nvPr/>
        </p:nvSpPr>
        <p:spPr>
          <a:xfrm>
            <a:off x="8046720" y="1783080"/>
            <a:ext cx="3566160" cy="4160520"/>
          </a:xfrm>
          <a:prstGeom prst="roundRect">
            <a:avLst>
              <a:gd name="adj" fmla="val 3846"/>
            </a:avLst>
          </a:prstGeom>
          <a:solidFill>
            <a:srgbClr val="16305A"/>
          </a:solidFill>
          <a:ln w="12700">
            <a:solidFill>
              <a:srgbClr val="2A467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965960"/>
            <a:ext cx="3108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 in 5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3337560"/>
            <a:ext cx="3108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U.S. students were chronically absent in 2024-25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8275320" y="498348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00" i="1" dirty="0">
                <a:solidFill>
                  <a:srgbClr val="78AAE6"/>
                </a:solidFill>
              </a:rPr>
              <a:t>RAND ASDP (2025); AEI Return to Learn Tracker (Malkus, 2026); FutureEd (2026)</a:t>
            </a:r>
            <a:endParaRPr lang="en-US" sz="900" dirty="0"/>
          </a:p>
        </p:txBody>
      </p:sp>
      <p:pic>
        <p:nvPicPr>
          <p:cNvPr id="16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8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06 CLASSIFY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response to the reason</a:t>
            </a:r>
            <a:endParaRPr lang="en-US" sz="3200" dirty="0"/>
          </a:p>
        </p:txBody>
      </p:sp>
      <p:sp>
        <p:nvSpPr>
          <p:cNvPr id="5" name="Reason 1"/>
          <p:cNvSpPr/>
          <p:nvPr/>
        </p:nvSpPr>
        <p:spPr>
          <a:xfrm>
            <a:off x="54864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Rides and work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Tell the school. Help may exist for transportation and schedules.</a:t>
            </a:r>
            <a:endParaRPr lang="en-US" sz="1600" dirty="0"/>
          </a:p>
        </p:txBody>
      </p:sp>
      <p:sp>
        <p:nvSpPr>
          <p:cNvPr id="8" name="Reason 2"/>
          <p:cNvSpPr/>
          <p:nvPr/>
        </p:nvSpPr>
        <p:spPr>
          <a:xfrm>
            <a:off x="6126480" y="169164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1948AA"/>
          </a:solidFill>
          <a:ln w="12700">
            <a:solidFill>
              <a:srgbClr val="1948A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46520" y="18745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Worries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6446520" y="246888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If your child fears school, ask for the counselor.</a:t>
            </a:r>
            <a:endParaRPr lang="en-US" sz="1600" dirty="0"/>
          </a:p>
        </p:txBody>
      </p:sp>
      <p:sp>
        <p:nvSpPr>
          <p:cNvPr id="11" name="Reason 3"/>
          <p:cNvSpPr/>
          <p:nvPr/>
        </p:nvSpPr>
        <p:spPr>
          <a:xfrm>
            <a:off x="54864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6868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Health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6868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0D2240"/>
                </a:solidFill>
              </a:rPr>
              <a:t>Ask about a health plan for frequent illness.</a:t>
            </a:r>
            <a:endParaRPr lang="en-US" sz="1600" dirty="0"/>
          </a:p>
        </p:txBody>
      </p:sp>
      <p:sp>
        <p:nvSpPr>
          <p:cNvPr id="14" name="Reason 4"/>
          <p:cNvSpPr/>
          <p:nvPr/>
        </p:nvSpPr>
        <p:spPr>
          <a:xfrm>
            <a:off x="6126480" y="3840480"/>
            <a:ext cx="5394960" cy="1965960"/>
          </a:xfrm>
          <a:prstGeom prst="roundRect">
            <a:avLst>
              <a:gd name="adj" fmla="val 6977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46520" y="40233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Something at school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446520" y="4617720"/>
            <a:ext cx="4754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Share it. Schools can change unsafe situations.</a:t>
            </a:r>
            <a:endParaRPr lang="en-US" sz="1600" dirty="0"/>
          </a:p>
        </p:txBody>
      </p:sp>
      <p:pic>
        <p:nvPicPr>
          <p:cNvPr id="17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6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07 MONDAY MOVES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moves you can make this week</a:t>
            </a:r>
            <a:endParaRPr lang="en-US" sz="3200" dirty="0"/>
          </a:p>
        </p:txBody>
      </p:sp>
      <p:sp>
        <p:nvSpPr>
          <p:cNvPr id="5" name="Move 1"/>
          <p:cNvSpPr/>
          <p:nvPr/>
        </p:nvSpPr>
        <p:spPr>
          <a:xfrm>
            <a:off x="54864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1251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4000" dirty="0"/>
          </a:p>
        </p:txBody>
      </p:sp>
      <p:sp>
        <p:nvSpPr>
          <p:cNvPr id="7" name="Shape 5"/>
          <p:cNvSpPr/>
          <p:nvPr/>
        </p:nvSpPr>
        <p:spPr>
          <a:xfrm>
            <a:off x="265176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65176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Track the days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Mark absences on a calendar at home.</a:t>
            </a:r>
            <a:endParaRPr lang="en-US" sz="1800" dirty="0"/>
          </a:p>
        </p:txBody>
      </p:sp>
      <p:sp>
        <p:nvSpPr>
          <p:cNvPr id="11" name="Move 2"/>
          <p:cNvSpPr/>
          <p:nvPr/>
        </p:nvSpPr>
        <p:spPr>
          <a:xfrm>
            <a:off x="429768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57200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948A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1"/>
          <p:cNvSpPr/>
          <p:nvPr/>
        </p:nvSpPr>
        <p:spPr>
          <a:xfrm>
            <a:off x="640080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0080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Talk early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Call the school after two or three absences to ask for help.</a:t>
            </a:r>
            <a:endParaRPr lang="en-US" sz="1800" dirty="0"/>
          </a:p>
        </p:txBody>
      </p:sp>
      <p:sp>
        <p:nvSpPr>
          <p:cNvPr id="17" name="Move 3"/>
          <p:cNvSpPr/>
          <p:nvPr/>
        </p:nvSpPr>
        <p:spPr>
          <a:xfrm>
            <a:off x="8046720" y="1737360"/>
            <a:ext cx="3566160" cy="42062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  <a:effectLst>
            <a:outerShdw sx="100000" sy="100000" kx="0" ky="0" algn="bl" rotWithShape="0" blurRad="76200" dist="25400" dir="5400000">
              <a:srgbClr val="0D2240">
                <a:alpha val="12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321040" y="19202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4A9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4000" dirty="0"/>
          </a:p>
        </p:txBody>
      </p:sp>
      <p:sp>
        <p:nvSpPr>
          <p:cNvPr id="19" name="Shape 17"/>
          <p:cNvSpPr/>
          <p:nvPr/>
        </p:nvSpPr>
        <p:spPr>
          <a:xfrm>
            <a:off x="10149840" y="2103120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E6F4E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149840" y="210312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240"/>
                </a:solidFill>
              </a:rPr>
              <a:t>Cost: $0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321040" y="2834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 the reason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321040" y="374904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41414"/>
                </a:solidFill>
              </a:rPr>
              <a:t>Tell the school why, so they can match support.</a:t>
            </a:r>
            <a:endParaRPr lang="en-US" sz="18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08 FIND YOUR DATA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PRESENCE™ prompt for your building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795528" y="1737360"/>
            <a:ext cx="868680" cy="8686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D2240"/>
                </a:solidFill>
              </a:rPr>
              <a:t>Problem definition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19456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9456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94767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Research evidence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59359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9359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334670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Environmental context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992624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992624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745736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Statistical analysis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391656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19" name="Text 17"/>
          <p:cNvSpPr txBox="1"/>
          <p:nvPr/>
        </p:nvSpPr>
        <p:spPr>
          <a:xfrm>
            <a:off x="6144768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Equity assessment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790688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90688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800" dirty="0"/>
          </a:p>
        </p:txBody>
      </p:sp>
      <p:sp>
        <p:nvSpPr>
          <p:cNvPr id="22" name="Text 20"/>
          <p:cNvSpPr txBox="1"/>
          <p:nvPr/>
        </p:nvSpPr>
        <p:spPr>
          <a:xfrm>
            <a:off x="7543800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Network and partnership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9189720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189720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2800" dirty="0"/>
          </a:p>
        </p:txBody>
      </p:sp>
      <p:sp>
        <p:nvSpPr>
          <p:cNvPr id="25" name="Text 23"/>
          <p:cNvSpPr txBox="1"/>
          <p:nvPr/>
        </p:nvSpPr>
        <p:spPr>
          <a:xfrm>
            <a:off x="8942832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Compliance and legal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10588752" y="1737360"/>
            <a:ext cx="868680" cy="868680"/>
          </a:xfrm>
          <a:prstGeom prst="ellipse">
            <a:avLst/>
          </a:prstGeom>
          <a:solidFill>
            <a:srgbClr val="F2F4F8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588752" y="173736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5B657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800" dirty="0"/>
          </a:p>
        </p:txBody>
      </p:sp>
      <p:sp>
        <p:nvSpPr>
          <p:cNvPr id="28" name="Text 26"/>
          <p:cNvSpPr txBox="1"/>
          <p:nvPr/>
        </p:nvSpPr>
        <p:spPr>
          <a:xfrm>
            <a:off x="10341864" y="26517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Evidence-based recommendations</a:t>
            </a:r>
            <a:endParaRPr lang="en-US" sz="1000" dirty="0"/>
          </a:p>
        </p:txBody>
      </p:sp>
      <p:sp>
        <p:nvSpPr>
          <p:cNvPr id="29" name="Data prompt"/>
          <p:cNvSpPr/>
          <p:nvPr/>
        </p:nvSpPr>
        <p:spPr>
          <a:xfrm>
            <a:off x="548640" y="3520440"/>
            <a:ext cx="7863840" cy="2423160"/>
          </a:xfrm>
          <a:prstGeom prst="roundRect">
            <a:avLst>
              <a:gd name="adj" fmla="val 5660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868680" y="37033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YOUR PROMPT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868680" y="406908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Count your child's absences so far this year. Divide by the days of school so far. Is it close to 10%?</a:t>
            </a:r>
            <a:endParaRPr lang="en-US" sz="1900" dirty="0"/>
          </a:p>
        </p:txBody>
      </p:sp>
      <p:pic>
        <p:nvPicPr>
          <p:cNvPr id="32" name="Image 0" descr="Original Seat Series illustr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8240" y="3429000"/>
            <a:ext cx="2606040" cy="2606040"/>
          </a:xfrm>
          <a:prstGeom prst="rect">
            <a:avLst/>
          </a:prstGeom>
        </p:spPr>
      </p:pic>
      <p:pic>
        <p:nvPicPr>
          <p:cNvPr id="33" name="Image 1" descr="Attendance USA log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35" name="Image 2" descr="QR code: join the 1,000 Seats campaign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36" name="Text 31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E1251B"/>
                </a:solidFill>
              </a:rPr>
              <a:t>SEAT 42  ·  09 AVOID AND MEASURE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6583680" y="320040"/>
            <a:ext cx="5056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100" kern="0" dirty="0">
                <a:solidFill>
                  <a:srgbClr val="5B6577"/>
                </a:solidFill>
              </a:rPr>
              <a:t>PARENTS AND GUARDIANS  ·  ALL GRADES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missteps, and how you will know it works</a:t>
            </a:r>
            <a:endParaRPr lang="en-US" sz="3200" dirty="0"/>
          </a:p>
        </p:txBody>
      </p:sp>
      <p:sp>
        <p:nvSpPr>
          <p:cNvPr id="5" name="Misstep 1"/>
          <p:cNvSpPr/>
          <p:nvPr/>
        </p:nvSpPr>
        <p:spPr>
          <a:xfrm>
            <a:off x="548640" y="17830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574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057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645920" y="18745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Waiting for a letter before talking to the school</a:t>
            </a:r>
            <a:endParaRPr lang="en-US" sz="1700" dirty="0"/>
          </a:p>
        </p:txBody>
      </p:sp>
      <p:sp>
        <p:nvSpPr>
          <p:cNvPr id="9" name="Misstep 2"/>
          <p:cNvSpPr/>
          <p:nvPr/>
        </p:nvSpPr>
        <p:spPr>
          <a:xfrm>
            <a:off x="548640" y="31546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34290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4290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645920" y="32461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Assuming excused days do not add up</a:t>
            </a:r>
            <a:endParaRPr lang="en-US" sz="1700" dirty="0"/>
          </a:p>
        </p:txBody>
      </p:sp>
      <p:sp>
        <p:nvSpPr>
          <p:cNvPr id="13" name="Misstep 3"/>
          <p:cNvSpPr/>
          <p:nvPr/>
        </p:nvSpPr>
        <p:spPr>
          <a:xfrm>
            <a:off x="548640" y="4526280"/>
            <a:ext cx="6583680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D9DE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4800600"/>
            <a:ext cx="640080" cy="640080"/>
          </a:xfrm>
          <a:prstGeom prst="ellipse">
            <a:avLst/>
          </a:prstGeom>
          <a:solidFill>
            <a:srgbClr val="E1251B"/>
          </a:solidFill>
          <a:ln w="12700">
            <a:solidFill>
              <a:srgbClr val="E1251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7240" y="4800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✕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645920" y="4617720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41414"/>
                </a:solidFill>
              </a:rPr>
              <a:t>Keeping a hard reason private when help may exist</a:t>
            </a:r>
            <a:endParaRPr lang="en-US" sz="1700" dirty="0"/>
          </a:p>
        </p:txBody>
      </p:sp>
      <p:sp>
        <p:nvSpPr>
          <p:cNvPr id="17" name="LEADING INDICATOR"/>
          <p:cNvSpPr/>
          <p:nvPr/>
        </p:nvSpPr>
        <p:spPr>
          <a:xfrm>
            <a:off x="7406640" y="1783080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0D2240"/>
          </a:solidFill>
          <a:ln w="12700">
            <a:solidFill>
              <a:srgbClr val="0D224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680960" y="196596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78AAE6"/>
                </a:solidFill>
              </a:rPr>
              <a:t>LEADING INDICATOR  ·  Moves first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7680960" y="233172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Days missed this month</a:t>
            </a:r>
            <a:endParaRPr lang="en-US" sz="2000" dirty="0"/>
          </a:p>
        </p:txBody>
      </p:sp>
      <p:sp>
        <p:nvSpPr>
          <p:cNvPr id="20" name="LAGGING INDICATOR"/>
          <p:cNvSpPr/>
          <p:nvPr/>
        </p:nvSpPr>
        <p:spPr>
          <a:xfrm>
            <a:off x="7406640" y="3858768"/>
            <a:ext cx="4206240" cy="1892808"/>
          </a:xfrm>
          <a:prstGeom prst="roundRect">
            <a:avLst>
              <a:gd name="adj" fmla="val 7246"/>
            </a:avLst>
          </a:prstGeom>
          <a:solidFill>
            <a:srgbClr val="F4A91D"/>
          </a:solidFill>
          <a:ln w="12700">
            <a:solidFill>
              <a:srgbClr val="F4A91D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680960" y="4041648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0D2240"/>
                </a:solidFill>
              </a:rPr>
              <a:t>LAGGING INDICATOR  ·  Confirms it worked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7680960" y="4407408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Days missed this year</a:t>
            </a:r>
            <a:endParaRPr lang="en-US" sz="2000" dirty="0"/>
          </a:p>
        </p:txBody>
      </p:sp>
      <p:pic>
        <p:nvPicPr>
          <p:cNvPr id="23" name="Image 0" descr="Attendance USA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24" name="Text 21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5B6577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5B6577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25" name="Image 1" descr="QR code: join the 1,000 Seats campaign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E1251B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4A91D"/>
                </a:solidFill>
              </a:rPr>
              <a:t>SEAT 42  ·  10 TAKE YOUR SEAT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1,000 Seats at the national table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6DEDA"/>
                </a:solidFill>
              </a:rPr>
              <a:t>Scan to take your seat: free membership in Attendance USA and the weekly Attendance Intelligence Brief, with new research, policy across the states, and tools from the field of Attendance Science™.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QUESTIONS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3200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info@attendanceusa.org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490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LEARN MORE</a:t>
            </a:r>
            <a:endParaRPr lang="en-US" sz="1100" dirty="0"/>
          </a:p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2194560" y="374904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9768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A91D"/>
                </a:solidFill>
              </a:rPr>
              <a:t>HANDOUTS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194560" y="42976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Seat Card (A) and Find Your Data worksheet (B)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892040"/>
            <a:ext cx="7132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F4A91D"/>
                </a:solidFill>
              </a:rPr>
              <a:t>KEEP GOING IN THIS SERIES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43: Little Learners, Big Habits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44: Mornings, Friends and Feeling Ready</a:t>
            </a:r>
            <a:endParaRPr lang="en-US" sz="11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rgbClr val="78AAE6"/>
                </a:solidFill>
              </a:rPr>
              <a:t>Seat 45: When Your Child Wants to Stay Home</a:t>
            </a:r>
            <a:endParaRPr lang="en-US" sz="1100" dirty="0"/>
          </a:p>
        </p:txBody>
      </p:sp>
      <p:sp>
        <p:nvSpPr>
          <p:cNvPr id="12" name="QR card"/>
          <p:cNvSpPr/>
          <p:nvPr/>
        </p:nvSpPr>
        <p:spPr>
          <a:xfrm>
            <a:off x="8275320" y="914400"/>
            <a:ext cx="3383280" cy="4160520"/>
          </a:xfrm>
          <a:prstGeom prst="roundRect">
            <a:avLst>
              <a:gd name="adj" fmla="val 4054"/>
            </a:avLst>
          </a:prstGeom>
          <a:solidFill>
            <a:srgbClr val="FFFFFF"/>
          </a:solidFill>
          <a:ln w="25400">
            <a:solidFill>
              <a:srgbClr val="F4A91D"/>
            </a:solidFill>
            <a:prstDash val="solid"/>
          </a:ln>
        </p:spPr>
      </p:sp>
      <p:pic>
        <p:nvPicPr>
          <p:cNvPr id="13" name="Image 0" descr="QR code to join the 1,000 Seats campaign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1188720"/>
            <a:ext cx="2743200" cy="2743200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8275320" y="402336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22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Your Seat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8275320" y="44805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1251B"/>
                </a:solidFill>
              </a:rPr>
              <a:t>1,000 Seats campaign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8275320" y="52578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78AAE6"/>
                </a:solidFill>
              </a:rPr>
              <a:t>Every seat filled is one more person working to make showing up possible.</a:t>
            </a:r>
            <a:endParaRPr lang="en-US" sz="1200" dirty="0"/>
          </a:p>
        </p:txBody>
      </p:sp>
      <p:pic>
        <p:nvPicPr>
          <p:cNvPr id="17" name="Image 1" descr="Attendance USA logo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254496"/>
            <a:ext cx="989113" cy="4572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1629193" y="6327648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attendanceusa.org</a:t>
            </a:r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</a:rPr>
              <a:t>   |   Questions: info@attendanceusa.org   |   Free to use and share with attribution</a:t>
            </a:r>
            <a:endParaRPr lang="en-US" sz="1000" dirty="0"/>
          </a:p>
        </p:txBody>
      </p:sp>
      <p:pic>
        <p:nvPicPr>
          <p:cNvPr id="19" name="Image 2" descr="QR code: join the 1,000 Seats campaign">
            <a:hlinkClick r:id="rId7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4552" y="6199632"/>
            <a:ext cx="548640" cy="548640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966960" y="6327648"/>
            <a:ext cx="12435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F4A91D"/>
                </a:solidFill>
              </a:rPr>
              <a:t>Take a seat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ttendance USA Seat Series">
  <a:themeElements>
    <a:clrScheme name="Attendance USA Seat Series">
      <a:dk1>
        <a:srgbClr val="141414"/>
      </a:dk1>
      <a:lt1>
        <a:srgbClr val="FFFFFF"/>
      </a:lt1>
      <a:dk2>
        <a:srgbClr val="0D2240"/>
      </a:dk2>
      <a:lt2>
        <a:srgbClr val="F2F4F8"/>
      </a:lt2>
      <a:accent1>
        <a:srgbClr val="E1251B"/>
      </a:accent1>
      <a:accent2>
        <a:srgbClr val="1948AA"/>
      </a:accent2>
      <a:accent3>
        <a:srgbClr val="F4A91D"/>
      </a:accent3>
      <a:accent4>
        <a:srgbClr val="0D2240"/>
      </a:accent4>
      <a:accent5>
        <a:srgbClr val="78AAE6"/>
      </a:accent5>
      <a:accent6>
        <a:srgbClr val="F6DEDA"/>
      </a:accent6>
      <a:hlink>
        <a:srgbClr val="1948AA"/>
      </a:hlink>
      <a:folHlink>
        <a:srgbClr val="5B6577"/>
      </a:folHlink>
    </a:clrScheme>
    <a:fontScheme name="Attendance USA Seat Serie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Attendance USA,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Seat 42 Every Day Counts</dc:title>
  <dc:subject>Seat 42 Every Day Counts</dc:subject>
  <dc:creator>Attendance USA</dc:creator>
  <cp:lastModifiedBy>Attendance USA</cp:lastModifiedBy>
  <cp:revision>1</cp:revision>
  <dcterms:created xsi:type="dcterms:W3CDTF">2026-10-22T16:01:26Z</dcterms:created>
  <dcterms:modified xsi:type="dcterms:W3CDTF">2026-10-22T16:01:26Z</dcterms:modified>
</cp:coreProperties>
</file>