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Seat 49: The Number We're Not Counting. For advisors, registrars, enrollment and academic leaders. Open with the question on the slide and invite one minute of discussion. Free resource from Attendance USA; questions to info@attendanceusa.org.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story in your own words. Source: Gentle-Genitty, The Number We're Not Counting, Inside Higher Ed, Beyond Transfer (Sept 3, 2026). Ask: where have you seen this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concerns come from the field: Attendance USA briefs, IATDP 2026 sessions, training cohorts and the book's practitioner stories. Ask which one is loudest in your building.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Definitions follow Schools Spared, Children Punished (glossary), the Attendance Kit, and the instruments' published materials.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10% chronic threshold borrowed from K-12, adapted to the college calendar (Gentle-Genitty, The Number We're Not Counting, Inside Higher Ed, Beyond Transfer (Sept 3, 2026)); Week 3 outreach replaces a withdrawal form in week 12 (Gentle-Genitty, The Number We're Not Counting, Inside Higher Ed, Beyond Transfer (Sept 3, 2026)); 30 yrs Dartmouth's Class of 1926 followed: participation, not grades, predicted later success (Collins, The Credential Society, via Gentle-Genitty, The Number We're Not Counting, Inside Higher Ed, Beyond Transfer (Sept 3, 2026)). Figures labeled illustrative are teaching examples, not data. Check state and local figures against primary sources before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Four-part classification (truancy, withdrawal, avoidance, refusal) from Schools Spared, Children Punished, Ch. 1, and the Attendance Kit Type Cards. Commitment One of No Empty Seats: no formal consequence before a conversation decides the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Monday Morning takeaways follow the book's chapter structure and the IATDP 2026 blueprint: start with what costs nothing. Handout A turns these into a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PRESENCE: Problem definition, Research evidence, Environmental context, Statistical analysis, Equity assessment, Network and partnership, Compliance and legal, Evidence-based recommendations. Highlighted letters show the steps this prompt exercises. Handout B is the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Missteps adapted from each chapter's Common Missteps section and the Kit tip sheets. Leading indicators move first; lagging indicators confirm.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question: have we created a place worth showing up for? Point to the QR code (1,000 Seats subscribe form). Questions: info@attendanceusa.org. Website: attendanceusa.org.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1-1.png"/><Relationship Id="rId2" Type="http://schemas.openxmlformats.org/officeDocument/2006/relationships/image" Target="../media/image-1-2.png"/><Relationship Id="rId4" Type="http://schemas.openxmlformats.org/officeDocument/2006/relationships/image" Target="../media/image-1-3.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image" Target="../media/image-2-3.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3-1.png"/><Relationship Id="rId3" Type="http://schemas.openxmlformats.org/officeDocument/2006/relationships/image" Target="../media/image-3-2.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5-1.png"/><Relationship Id="rId3" Type="http://schemas.openxmlformats.org/officeDocument/2006/relationships/image" Target="../media/image-5-2.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6-1.png"/><Relationship Id="rId3" Type="http://schemas.openxmlformats.org/officeDocument/2006/relationships/image" Target="../media/image-6-2.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7-1.png"/><Relationship Id="rId3" Type="http://schemas.openxmlformats.org/officeDocument/2006/relationships/image" Target="../media/image-7-2.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8-1.png"/><Relationship Id="rId2" Type="http://schemas.openxmlformats.org/officeDocument/2006/relationships/image" Target="../media/image-8-2.png"/><Relationship Id="rId4" Type="http://schemas.openxmlformats.org/officeDocument/2006/relationships/image" Target="../media/image-8-3.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9-1.png"/><Relationship Id="rId3" Type="http://schemas.openxmlformats.org/officeDocument/2006/relationships/image" Target="../media/image-9-2.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attendanceusa.org" TargetMode="External"/><Relationship Id="rId3" Type="http://schemas.openxmlformats.org/officeDocument/2006/relationships/hyperlink" Target="https://docs.google.com/forms/d/e/1FAIpQLSfxkswdbwEAPI7XZhKulXTED1NY-vzcxCjQ2-O2kzUWjj8xMA/viewform" TargetMode="External"/><Relationship Id="rId5" Type="http://schemas.openxmlformats.org/officeDocument/2006/relationships/hyperlink" Target="https://attendanceusa.org" TargetMode="External"/><Relationship Id="rId7" Type="http://schemas.openxmlformats.org/officeDocument/2006/relationships/hyperlink" Target="https://docs.google.com/forms/d/e/1FAIpQLSfxkswdbwEAPI7XZhKulXTED1NY-vzcxCjQ2-O2kzUWjj8xMA/viewform" TargetMode="External"/><Relationship Id="rId2" Type="http://schemas.openxmlformats.org/officeDocument/2006/relationships/image" Target="../media/image-10-1.png"/><Relationship Id="rId4" Type="http://schemas.openxmlformats.org/officeDocument/2006/relationships/image" Target="../media/image-10-2.png"/><Relationship Id="rId6" Type="http://schemas.openxmlformats.org/officeDocument/2006/relationships/image" Target="../media/image-10-1.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240"/>
        </a:solidFill>
      </p:bgPr>
    </p:bg>
    <p:spTree>
      <p:nvGrpSpPr>
        <p:cNvPr id="1" name=""/>
        <p:cNvGrpSpPr/>
        <p:nvPr/>
      </p:nvGrpSpPr>
      <p:grpSpPr>
        <a:xfrm>
          <a:off x="0" y="0"/>
          <a:ext cx="0" cy="0"/>
          <a:chOff x="0" y="0"/>
          <a:chExt cx="0" cy="0"/>
        </a:xfrm>
      </p:grpSpPr>
      <p:pic>
        <p:nvPicPr>
          <p:cNvPr id="2" name="Image 0" descr="Original Seat Series illustration">    </p:cNvPr>
          <p:cNvPicPr>
            <a:picLocks noChangeAspect="1"/>
          </p:cNvPicPr>
          <p:nvPr/>
        </p:nvPicPr>
        <p:blipFill>
          <a:blip r:embed="rId1"/>
          <a:stretch>
            <a:fillRect/>
          </a:stretch>
        </p:blipFill>
        <p:spPr>
          <a:xfrm>
            <a:off x="6720840" y="502920"/>
            <a:ext cx="5120640" cy="5120640"/>
          </a:xfrm>
          <a:prstGeom prst="rect">
            <a:avLst/>
          </a:prstGeom>
        </p:spPr>
      </p:pic>
      <p:sp>
        <p:nvSpPr>
          <p:cNvPr id="3" name="Text 0"/>
          <p:cNvSpPr txBox="1"/>
          <p:nvPr/>
        </p:nvSpPr>
        <p:spPr>
          <a:xfrm>
            <a:off x="548640" y="502920"/>
            <a:ext cx="603504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THE SEAT SERIES  ·  FREE ATTENDANCE SCIENCE™ RESOURCE</a:t>
            </a:r>
            <a:endParaRPr lang="en-US" sz="1100" dirty="0"/>
          </a:p>
        </p:txBody>
      </p:sp>
      <p:sp>
        <p:nvSpPr>
          <p:cNvPr id="4" name="Seat token"/>
          <p:cNvSpPr/>
          <p:nvPr/>
        </p:nvSpPr>
        <p:spPr>
          <a:xfrm>
            <a:off x="548640" y="1005840"/>
            <a:ext cx="960120" cy="960120"/>
          </a:xfrm>
          <a:prstGeom prst="ellipse">
            <a:avLst/>
          </a:prstGeom>
          <a:solidFill>
            <a:srgbClr val="F4A91D"/>
          </a:solidFill>
          <a:ln w="12700">
            <a:solidFill>
              <a:srgbClr val="F4A91D"/>
            </a:solidFill>
            <a:prstDash val="solid"/>
          </a:ln>
        </p:spPr>
      </p:sp>
      <p:sp>
        <p:nvSpPr>
          <p:cNvPr id="5" name="Text 2"/>
          <p:cNvSpPr txBox="1"/>
          <p:nvPr/>
        </p:nvSpPr>
        <p:spPr>
          <a:xfrm>
            <a:off x="548640" y="1063447"/>
            <a:ext cx="960120" cy="864108"/>
          </a:xfrm>
          <a:prstGeom prst="rect">
            <a:avLst/>
          </a:prstGeom>
          <a:noFill/>
          <a:ln/>
        </p:spPr>
        <p:txBody>
          <a:bodyPr wrap="square" lIns="0" tIns="0" rIns="0" bIns="0" rtlCol="0" anchor="ctr"/>
          <a:lstStyle/>
          <a:p>
            <a:pPr algn="ctr" indent="0" marL="0">
              <a:buNone/>
            </a:pPr>
            <a:r>
              <a:rPr lang="en-US" sz="735" b="1" dirty="0">
                <a:solidFill>
                  <a:srgbClr val="0D2240"/>
                </a:solidFill>
              </a:rPr>
              <a:t>SEAT</a:t>
            </a:r>
            <a:endParaRPr lang="en-US" sz="735" dirty="0"/>
          </a:p>
          <a:p>
            <a:pPr algn="ctr" indent="0" marL="0">
              <a:buNone/>
            </a:pPr>
            <a:r>
              <a:rPr lang="en-US" sz="2310" b="1" dirty="0">
                <a:solidFill>
                  <a:srgbClr val="0D2240"/>
                </a:solidFill>
                <a:latin typeface="Cambria" pitchFamily="34" charset="0"/>
                <a:ea typeface="Cambria" pitchFamily="34" charset="-122"/>
                <a:cs typeface="Cambria" pitchFamily="34" charset="-120"/>
              </a:rPr>
              <a:t>49</a:t>
            </a:r>
            <a:endParaRPr lang="en-US" sz="735" dirty="0"/>
          </a:p>
        </p:txBody>
      </p:sp>
      <p:sp>
        <p:nvSpPr>
          <p:cNvPr id="6" name="Text 3"/>
          <p:cNvSpPr txBox="1"/>
          <p:nvPr/>
        </p:nvSpPr>
        <p:spPr>
          <a:xfrm>
            <a:off x="1691640" y="1261872"/>
            <a:ext cx="4846320" cy="457200"/>
          </a:xfrm>
          <a:prstGeom prst="rect">
            <a:avLst/>
          </a:prstGeom>
          <a:noFill/>
          <a:ln/>
        </p:spPr>
        <p:txBody>
          <a:bodyPr wrap="square" lIns="0" tIns="0" rIns="0" bIns="0" rtlCol="0" anchor="ctr"/>
          <a:lstStyle/>
          <a:p>
            <a:pPr indent="0" marL="0">
              <a:buNone/>
            </a:pPr>
            <a:r>
              <a:rPr lang="en-US" sz="1500" b="1" dirty="0">
                <a:solidFill>
                  <a:srgbClr val="78AAE6"/>
                </a:solidFill>
              </a:rPr>
              <a:t>Colleges and Universities  ·  Postsecondary</a:t>
            </a:r>
            <a:endParaRPr lang="en-US" sz="1500" dirty="0"/>
          </a:p>
        </p:txBody>
      </p:sp>
      <p:sp>
        <p:nvSpPr>
          <p:cNvPr id="7" name="Text 4"/>
          <p:cNvSpPr txBox="1"/>
          <p:nvPr/>
        </p:nvSpPr>
        <p:spPr>
          <a:xfrm>
            <a:off x="548640" y="2148840"/>
            <a:ext cx="6035040" cy="173736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The Number We're Not Counting</a:t>
            </a:r>
            <a:endParaRPr lang="en-US" sz="4000" dirty="0"/>
          </a:p>
        </p:txBody>
      </p:sp>
      <p:sp>
        <p:nvSpPr>
          <p:cNvPr id="8" name="Text 5"/>
          <p:cNvSpPr txBox="1"/>
          <p:nvPr/>
        </p:nvSpPr>
        <p:spPr>
          <a:xfrm>
            <a:off x="548640" y="3977640"/>
            <a:ext cx="5852160" cy="1097280"/>
          </a:xfrm>
          <a:prstGeom prst="rect">
            <a:avLst/>
          </a:prstGeom>
          <a:noFill/>
          <a:ln/>
        </p:spPr>
        <p:txBody>
          <a:bodyPr wrap="square" lIns="0" tIns="0" rIns="0" bIns="0" rtlCol="0" anchor="t"/>
          <a:lstStyle/>
          <a:p>
            <a:pPr indent="0" marL="0">
              <a:buNone/>
            </a:pPr>
            <a:r>
              <a:rPr lang="en-US" sz="1800" i="1" dirty="0">
                <a:solidFill>
                  <a:srgbClr val="F6DEDA"/>
                </a:solidFill>
              </a:rPr>
              <a:t>Why should colleges measure an absenteeism-adjusted participation rate?</a:t>
            </a:r>
            <a:endParaRPr lang="en-US" sz="1800" dirty="0"/>
          </a:p>
        </p:txBody>
      </p:sp>
      <p:sp>
        <p:nvSpPr>
          <p:cNvPr id="9" name="Text 6"/>
          <p:cNvSpPr txBox="1"/>
          <p:nvPr/>
        </p:nvSpPr>
        <p:spPr>
          <a:xfrm>
            <a:off x="548640" y="5303520"/>
            <a:ext cx="6035040" cy="457200"/>
          </a:xfrm>
          <a:prstGeom prst="rect">
            <a:avLst/>
          </a:prstGeom>
          <a:noFill/>
          <a:ln/>
        </p:spPr>
        <p:txBody>
          <a:bodyPr wrap="square" lIns="0" tIns="0" rIns="0" bIns="0" rtlCol="0" anchor="ctr"/>
          <a:lstStyle/>
          <a:p>
            <a:pPr indent="0" marL="0">
              <a:buNone/>
            </a:pPr>
            <a:r>
              <a:rPr lang="en-US" sz="1100" dirty="0">
                <a:solidFill>
                  <a:srgbClr val="78AAE6"/>
                </a:solidFill>
              </a:rPr>
              <a:t>10 slides  ·  2 handouts  ·  evidence from Schools Spared, Children Punished and the Attendance Science™ research base</a:t>
            </a:r>
            <a:endParaRPr lang="en-US" sz="1100" dirty="0"/>
          </a:p>
        </p:txBody>
      </p:sp>
      <p:pic>
        <p:nvPicPr>
          <p:cNvPr id="10"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11" name="Text 7"/>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2"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13" name="Text 8"/>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49  ·  02 THE MOMENT</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COLLEGES AND UNIVERSITIES  ·  POSTSECONDARY</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95% and 60% look identical</a:t>
            </a:r>
            <a:endParaRPr lang="en-US" sz="3200" dirty="0"/>
          </a:p>
        </p:txBody>
      </p:sp>
      <p:sp>
        <p:nvSpPr>
          <p:cNvPr id="5" name="Story card"/>
          <p:cNvSpPr/>
          <p:nvPr/>
        </p:nvSpPr>
        <p:spPr>
          <a:xfrm>
            <a:off x="548640" y="1691640"/>
            <a:ext cx="7406640" cy="4206240"/>
          </a:xfrm>
          <a:prstGeom prst="roundRect">
            <a:avLst>
              <a:gd name="adj" fmla="val 3261"/>
            </a:avLst>
          </a:prstGeom>
          <a:solidFill>
            <a:srgbClr val="F6DEDA"/>
          </a:solidFill>
          <a:ln w="12700">
            <a:solidFill>
              <a:srgbClr val="F6DEDA"/>
            </a:solidFill>
            <a:prstDash val="solid"/>
          </a:ln>
        </p:spPr>
      </p:sp>
      <p:sp>
        <p:nvSpPr>
          <p:cNvPr id="6" name="Text 4"/>
          <p:cNvSpPr txBox="1"/>
          <p:nvPr/>
        </p:nvSpPr>
        <p:spPr>
          <a:xfrm>
            <a:off x="777240" y="1691640"/>
            <a:ext cx="914400" cy="914400"/>
          </a:xfrm>
          <a:prstGeom prst="rect">
            <a:avLst/>
          </a:prstGeom>
          <a:noFill/>
          <a:ln/>
        </p:spPr>
        <p:txBody>
          <a:bodyPr wrap="square" lIns="0" tIns="0" rIns="0" bIns="0" rtlCol="0" anchor="ctr"/>
          <a:lstStyle/>
          <a:p>
            <a:pPr indent="0" marL="0">
              <a:buNone/>
            </a:pPr>
            <a:r>
              <a:rPr lang="en-US" sz="8000" dirty="0">
                <a:solidFill>
                  <a:srgbClr val="E1251B"/>
                </a:solidFill>
                <a:latin typeface="Cambria" pitchFamily="34" charset="0"/>
                <a:ea typeface="Cambria" pitchFamily="34" charset="-122"/>
                <a:cs typeface="Cambria" pitchFamily="34" charset="-120"/>
              </a:rPr>
              <a:t>“</a:t>
            </a:r>
            <a:endParaRPr lang="en-US" sz="8000" dirty="0"/>
          </a:p>
        </p:txBody>
      </p:sp>
      <p:sp>
        <p:nvSpPr>
          <p:cNvPr id="7" name="Text 5"/>
          <p:cNvSpPr txBox="1"/>
          <p:nvPr/>
        </p:nvSpPr>
        <p:spPr>
          <a:xfrm>
            <a:off x="914400" y="2331720"/>
            <a:ext cx="6766560" cy="3017520"/>
          </a:xfrm>
          <a:prstGeom prst="rect">
            <a:avLst/>
          </a:prstGeom>
          <a:noFill/>
          <a:ln/>
        </p:spPr>
        <p:txBody>
          <a:bodyPr wrap="square" lIns="0" tIns="0" rIns="0" bIns="0" rtlCol="0" anchor="t"/>
          <a:lstStyle/>
          <a:p>
            <a:pPr indent="0" marL="0">
              <a:spcAft>
                <a:spcPts val="600"/>
              </a:spcAft>
              <a:buNone/>
            </a:pPr>
            <a:r>
              <a:rPr lang="en-US" sz="2000" dirty="0">
                <a:solidFill>
                  <a:srgbClr val="141414"/>
                </a:solidFill>
              </a:rPr>
              <a:t>A student attending 95% of sessions and a student attending 60% both appear identically in an enrollment count. They do not appear identically in an outcome. By the time the dashboard lights up red, the student has often already decided, quietly, that they do not belong.</a:t>
            </a:r>
            <a:endParaRPr lang="en-US" sz="2000" dirty="0"/>
          </a:p>
        </p:txBody>
      </p:sp>
      <p:sp>
        <p:nvSpPr>
          <p:cNvPr id="8" name="Text 6"/>
          <p:cNvSpPr txBox="1"/>
          <p:nvPr/>
        </p:nvSpPr>
        <p:spPr>
          <a:xfrm>
            <a:off x="914400" y="5349240"/>
            <a:ext cx="6766560" cy="457200"/>
          </a:xfrm>
          <a:prstGeom prst="rect">
            <a:avLst/>
          </a:prstGeom>
          <a:noFill/>
          <a:ln/>
        </p:spPr>
        <p:txBody>
          <a:bodyPr wrap="square" lIns="0" tIns="0" rIns="0" bIns="0" rtlCol="0" anchor="b"/>
          <a:lstStyle/>
          <a:p>
            <a:pPr indent="0" marL="0">
              <a:buNone/>
            </a:pPr>
            <a:r>
              <a:rPr lang="en-US" sz="1000" i="1" dirty="0">
                <a:solidFill>
                  <a:srgbClr val="5B6577"/>
                </a:solidFill>
              </a:rPr>
              <a:t>Source: Gentle-Genitty, The Number We're Not Counting, Inside Higher Ed, Beyond Transfer (Sept 3, 2026)</a:t>
            </a:r>
            <a:endParaRPr lang="en-US" sz="1000" dirty="0"/>
          </a:p>
        </p:txBody>
      </p:sp>
      <p:pic>
        <p:nvPicPr>
          <p:cNvPr id="9" name="Image 0" descr="Original Seat Series illustration">    </p:cNvPr>
          <p:cNvPicPr>
            <a:picLocks noChangeAspect="1"/>
          </p:cNvPicPr>
          <p:nvPr/>
        </p:nvPicPr>
        <p:blipFill>
          <a:blip r:embed="rId1"/>
          <a:stretch>
            <a:fillRect/>
          </a:stretch>
        </p:blipFill>
        <p:spPr>
          <a:xfrm>
            <a:off x="8412480" y="1828800"/>
            <a:ext cx="3291840" cy="3291840"/>
          </a:xfrm>
          <a:prstGeom prst="rect">
            <a:avLst/>
          </a:prstGeom>
        </p:spPr>
      </p:pic>
      <p:sp>
        <p:nvSpPr>
          <p:cNvPr id="10" name="Text 7"/>
          <p:cNvSpPr txBox="1"/>
          <p:nvPr/>
        </p:nvSpPr>
        <p:spPr>
          <a:xfrm>
            <a:off x="8412480" y="5212080"/>
            <a:ext cx="3291840" cy="640080"/>
          </a:xfrm>
          <a:prstGeom prst="rect">
            <a:avLst/>
          </a:prstGeom>
          <a:noFill/>
          <a:ln/>
        </p:spPr>
        <p:txBody>
          <a:bodyPr wrap="square" lIns="0" tIns="0" rIns="0" bIns="0" rtlCol="0" anchor="ctr"/>
          <a:lstStyle/>
          <a:p>
            <a:pPr indent="0" marL="0">
              <a:buNone/>
            </a:pPr>
            <a:r>
              <a:rPr lang="en-US" sz="1000" i="1" dirty="0">
                <a:solidFill>
                  <a:srgbClr val="5B6577"/>
                </a:solidFill>
              </a:rPr>
              <a:t>Every story in this series is a composite or a published case. Names are invented.</a:t>
            </a:r>
            <a:endParaRPr lang="en-US" sz="1000" dirty="0"/>
          </a:p>
        </p:txBody>
      </p:sp>
      <p:pic>
        <p:nvPicPr>
          <p:cNvPr id="11"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12" name="Text 8"/>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13"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14" name="Text 9"/>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49  ·  03 THE QUESTION WE HEAR</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COLLEGES AND UNIVERSITIES  ·  POSTSECONDARY</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What colleges are asking</a:t>
            </a:r>
            <a:endParaRPr lang="en-US" sz="3200" dirty="0"/>
          </a:p>
        </p:txBody>
      </p:sp>
      <p:sp>
        <p:nvSpPr>
          <p:cNvPr id="5" name="Question card"/>
          <p:cNvSpPr/>
          <p:nvPr/>
        </p:nvSpPr>
        <p:spPr>
          <a:xfrm>
            <a:off x="548640" y="1691640"/>
            <a:ext cx="11064240" cy="1325880"/>
          </a:xfrm>
          <a:prstGeom prst="roundRect">
            <a:avLst>
              <a:gd name="adj" fmla="val 10345"/>
            </a:avLst>
          </a:prstGeom>
          <a:solidFill>
            <a:srgbClr val="0D2240"/>
          </a:solidFill>
          <a:ln w="12700">
            <a:solidFill>
              <a:srgbClr val="0D2240"/>
            </a:solidFill>
            <a:prstDash val="solid"/>
          </a:ln>
        </p:spPr>
      </p:sp>
      <p:sp>
        <p:nvSpPr>
          <p:cNvPr id="6" name="Text 4"/>
          <p:cNvSpPr txBox="1"/>
          <p:nvPr/>
        </p:nvSpPr>
        <p:spPr>
          <a:xfrm>
            <a:off x="868680" y="1783080"/>
            <a:ext cx="10424160" cy="114300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Why should colleges measure an absenteeism-adjusted participation rate?</a:t>
            </a:r>
            <a:endParaRPr lang="en-US" sz="2400" dirty="0"/>
          </a:p>
        </p:txBody>
      </p:sp>
      <p:sp>
        <p:nvSpPr>
          <p:cNvPr id="7" name="Concern 1"/>
          <p:cNvSpPr/>
          <p:nvPr/>
        </p:nvSpPr>
        <p:spPr>
          <a:xfrm>
            <a:off x="548640" y="3291840"/>
            <a:ext cx="3566160" cy="2651760"/>
          </a:xfrm>
          <a:prstGeom prst="roundRect">
            <a:avLst>
              <a:gd name="adj" fmla="val 4138"/>
            </a:avLst>
          </a:prstGeom>
          <a:solidFill>
            <a:srgbClr val="FFFFFF"/>
          </a:solidFill>
          <a:ln w="12700">
            <a:solidFill>
              <a:srgbClr val="D9DEE8"/>
            </a:solidFill>
            <a:prstDash val="solid"/>
          </a:ln>
        </p:spPr>
      </p:sp>
      <p:sp>
        <p:nvSpPr>
          <p:cNvPr id="8" name="Shape 6"/>
          <p:cNvSpPr/>
          <p:nvPr/>
        </p:nvSpPr>
        <p:spPr>
          <a:xfrm>
            <a:off x="822960" y="3520440"/>
            <a:ext cx="640080" cy="640080"/>
          </a:xfrm>
          <a:prstGeom prst="ellipse">
            <a:avLst/>
          </a:prstGeom>
          <a:solidFill>
            <a:srgbClr val="E1251B"/>
          </a:solidFill>
          <a:ln w="12700">
            <a:solidFill>
              <a:srgbClr val="E1251B"/>
            </a:solidFill>
            <a:prstDash val="solid"/>
          </a:ln>
        </p:spPr>
      </p:sp>
      <p:sp>
        <p:nvSpPr>
          <p:cNvPr id="9" name="Text 7"/>
          <p:cNvSpPr txBox="1"/>
          <p:nvPr/>
        </p:nvSpPr>
        <p:spPr>
          <a:xfrm>
            <a:off x="82296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1</a:t>
            </a:r>
            <a:endParaRPr lang="en-US" sz="2200" dirty="0"/>
          </a:p>
        </p:txBody>
      </p:sp>
      <p:sp>
        <p:nvSpPr>
          <p:cNvPr id="10" name="Text 8"/>
          <p:cNvSpPr txBox="1"/>
          <p:nvPr/>
        </p:nvSpPr>
        <p:spPr>
          <a:xfrm>
            <a:off x="82296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Early-alert systems wait for midterm grades.</a:t>
            </a:r>
            <a:endParaRPr lang="en-US" sz="2000" dirty="0"/>
          </a:p>
        </p:txBody>
      </p:sp>
      <p:sp>
        <p:nvSpPr>
          <p:cNvPr id="11" name="Concern 2"/>
          <p:cNvSpPr/>
          <p:nvPr/>
        </p:nvSpPr>
        <p:spPr>
          <a:xfrm>
            <a:off x="4297680" y="3291840"/>
            <a:ext cx="3566160" cy="2651760"/>
          </a:xfrm>
          <a:prstGeom prst="roundRect">
            <a:avLst>
              <a:gd name="adj" fmla="val 4138"/>
            </a:avLst>
          </a:prstGeom>
          <a:solidFill>
            <a:srgbClr val="FFFFFF"/>
          </a:solidFill>
          <a:ln w="12700">
            <a:solidFill>
              <a:srgbClr val="D9DEE8"/>
            </a:solidFill>
            <a:prstDash val="solid"/>
          </a:ln>
        </p:spPr>
      </p:sp>
      <p:sp>
        <p:nvSpPr>
          <p:cNvPr id="12" name="Shape 10"/>
          <p:cNvSpPr/>
          <p:nvPr/>
        </p:nvSpPr>
        <p:spPr>
          <a:xfrm>
            <a:off x="4572000" y="3520440"/>
            <a:ext cx="640080" cy="640080"/>
          </a:xfrm>
          <a:prstGeom prst="ellipse">
            <a:avLst/>
          </a:prstGeom>
          <a:solidFill>
            <a:srgbClr val="1948AA"/>
          </a:solidFill>
          <a:ln w="12700">
            <a:solidFill>
              <a:srgbClr val="1948AA"/>
            </a:solidFill>
            <a:prstDash val="solid"/>
          </a:ln>
        </p:spPr>
      </p:sp>
      <p:sp>
        <p:nvSpPr>
          <p:cNvPr id="13" name="Text 11"/>
          <p:cNvSpPr txBox="1"/>
          <p:nvPr/>
        </p:nvSpPr>
        <p:spPr>
          <a:xfrm>
            <a:off x="457200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2</a:t>
            </a:r>
            <a:endParaRPr lang="en-US" sz="2200" dirty="0"/>
          </a:p>
        </p:txBody>
      </p:sp>
      <p:sp>
        <p:nvSpPr>
          <p:cNvPr id="14" name="Text 12"/>
          <p:cNvSpPr txBox="1"/>
          <p:nvPr/>
        </p:nvSpPr>
        <p:spPr>
          <a:xfrm>
            <a:off x="457200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Enrollment is binary; engagement is not.</a:t>
            </a:r>
            <a:endParaRPr lang="en-US" sz="2000" dirty="0"/>
          </a:p>
        </p:txBody>
      </p:sp>
      <p:sp>
        <p:nvSpPr>
          <p:cNvPr id="15" name="Concern 3"/>
          <p:cNvSpPr/>
          <p:nvPr/>
        </p:nvSpPr>
        <p:spPr>
          <a:xfrm>
            <a:off x="8046720" y="3291840"/>
            <a:ext cx="3566160" cy="2651760"/>
          </a:xfrm>
          <a:prstGeom prst="roundRect">
            <a:avLst>
              <a:gd name="adj" fmla="val 4138"/>
            </a:avLst>
          </a:prstGeom>
          <a:solidFill>
            <a:srgbClr val="FFFFFF"/>
          </a:solidFill>
          <a:ln w="12700">
            <a:solidFill>
              <a:srgbClr val="D9DEE8"/>
            </a:solidFill>
            <a:prstDash val="solid"/>
          </a:ln>
        </p:spPr>
      </p:sp>
      <p:sp>
        <p:nvSpPr>
          <p:cNvPr id="16" name="Shape 14"/>
          <p:cNvSpPr/>
          <p:nvPr/>
        </p:nvSpPr>
        <p:spPr>
          <a:xfrm>
            <a:off x="8321040" y="3520440"/>
            <a:ext cx="640080" cy="640080"/>
          </a:xfrm>
          <a:prstGeom prst="ellipse">
            <a:avLst/>
          </a:prstGeom>
          <a:solidFill>
            <a:srgbClr val="F4A91D"/>
          </a:solidFill>
          <a:ln w="12700">
            <a:solidFill>
              <a:srgbClr val="F4A91D"/>
            </a:solidFill>
            <a:prstDash val="solid"/>
          </a:ln>
        </p:spPr>
      </p:sp>
      <p:sp>
        <p:nvSpPr>
          <p:cNvPr id="17" name="Text 15"/>
          <p:cNvSpPr txBox="1"/>
          <p:nvPr/>
        </p:nvSpPr>
        <p:spPr>
          <a:xfrm>
            <a:off x="832104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3</a:t>
            </a:r>
            <a:endParaRPr lang="en-US" sz="2200" dirty="0"/>
          </a:p>
        </p:txBody>
      </p:sp>
      <p:sp>
        <p:nvSpPr>
          <p:cNvPr id="18" name="Text 16"/>
          <p:cNvSpPr txBox="1"/>
          <p:nvPr/>
        </p:nvSpPr>
        <p:spPr>
          <a:xfrm>
            <a:off x="832104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Students signal trouble one missed class at a time.</a:t>
            </a:r>
            <a:endParaRPr lang="en-US" sz="2000" dirty="0"/>
          </a:p>
        </p:txBody>
      </p:sp>
      <p:pic>
        <p:nvPicPr>
          <p:cNvPr id="19"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0" name="Text 17"/>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1"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2" name="Text 18"/>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49  ·  04 NAME IT</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COLLEGES AND UNIVERSITIES  ·  POSTSECONDARY</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Shared words before shared work</a:t>
            </a:r>
            <a:endParaRPr lang="en-US" sz="3200" dirty="0"/>
          </a:p>
        </p:txBody>
      </p:sp>
      <p:sp>
        <p:nvSpPr>
          <p:cNvPr id="5" name="Term 1"/>
          <p:cNvSpPr/>
          <p:nvPr/>
        </p:nvSpPr>
        <p:spPr>
          <a:xfrm>
            <a:off x="548640" y="1783080"/>
            <a:ext cx="3566160" cy="4114800"/>
          </a:xfrm>
          <a:prstGeom prst="roundRect">
            <a:avLst>
              <a:gd name="adj" fmla="val 3846"/>
            </a:avLst>
          </a:prstGeom>
          <a:solidFill>
            <a:srgbClr val="F2F4F8"/>
          </a:solidFill>
          <a:ln w="12700">
            <a:solidFill>
              <a:srgbClr val="F2F4F8"/>
            </a:solidFill>
            <a:prstDash val="solid"/>
          </a:ln>
        </p:spPr>
      </p:sp>
      <p:sp>
        <p:nvSpPr>
          <p:cNvPr id="6" name="Shape 4"/>
          <p:cNvSpPr/>
          <p:nvPr/>
        </p:nvSpPr>
        <p:spPr>
          <a:xfrm>
            <a:off x="822960" y="2057400"/>
            <a:ext cx="777240" cy="777240"/>
          </a:xfrm>
          <a:prstGeom prst="ellipse">
            <a:avLst/>
          </a:prstGeom>
          <a:solidFill>
            <a:srgbClr val="E1251B"/>
          </a:solidFill>
          <a:ln w="12700">
            <a:solidFill>
              <a:srgbClr val="E1251B"/>
            </a:solidFill>
            <a:prstDash val="solid"/>
          </a:ln>
        </p:spPr>
      </p:sp>
      <p:sp>
        <p:nvSpPr>
          <p:cNvPr id="7" name="Text 5"/>
          <p:cNvSpPr txBox="1"/>
          <p:nvPr/>
        </p:nvSpPr>
        <p:spPr>
          <a:xfrm>
            <a:off x="82296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A</a:t>
            </a:r>
            <a:endParaRPr lang="en-US" sz="2800" dirty="0"/>
          </a:p>
        </p:txBody>
      </p:sp>
      <p:sp>
        <p:nvSpPr>
          <p:cNvPr id="8" name="Text 6"/>
          <p:cNvSpPr txBox="1"/>
          <p:nvPr/>
        </p:nvSpPr>
        <p:spPr>
          <a:xfrm>
            <a:off x="822960" y="3017520"/>
            <a:ext cx="3017520" cy="822960"/>
          </a:xfrm>
          <a:prstGeom prst="rect">
            <a:avLst/>
          </a:prstGeom>
          <a:noFill/>
          <a:ln/>
        </p:spPr>
        <p:txBody>
          <a:bodyPr wrap="square" lIns="0" tIns="0" rIns="0" bIns="0" rtlCol="0" anchor="t"/>
          <a:lstStyle/>
          <a:p>
            <a:pPr indent="0" marL="0">
              <a:buNone/>
            </a:pPr>
            <a:r>
              <a:rPr lang="en-US" sz="1800" b="1" dirty="0">
                <a:solidFill>
                  <a:srgbClr val="0D2240"/>
                </a:solidFill>
                <a:latin typeface="Cambria" pitchFamily="34" charset="0"/>
                <a:ea typeface="Cambria" pitchFamily="34" charset="-122"/>
                <a:cs typeface="Cambria" pitchFamily="34" charset="-120"/>
              </a:rPr>
              <a:t>Absenteeism-adjusted participation</a:t>
            </a:r>
            <a:endParaRPr lang="en-US" sz="1800" dirty="0"/>
          </a:p>
        </p:txBody>
      </p:sp>
      <p:sp>
        <p:nvSpPr>
          <p:cNvPr id="9" name="Text 7"/>
          <p:cNvSpPr txBox="1"/>
          <p:nvPr/>
        </p:nvSpPr>
        <p:spPr>
          <a:xfrm>
            <a:off x="822960" y="3886200"/>
            <a:ext cx="3017520" cy="1828800"/>
          </a:xfrm>
          <a:prstGeom prst="rect">
            <a:avLst/>
          </a:prstGeom>
          <a:noFill/>
          <a:ln/>
        </p:spPr>
        <p:txBody>
          <a:bodyPr wrap="square" lIns="0" tIns="0" rIns="0" bIns="0" rtlCol="0" anchor="t"/>
          <a:lstStyle/>
          <a:p>
            <a:pPr indent="0" marL="0">
              <a:buNone/>
            </a:pPr>
            <a:r>
              <a:rPr lang="en-US" sz="1600" dirty="0">
                <a:solidFill>
                  <a:srgbClr val="141414"/>
                </a:solidFill>
              </a:rPr>
              <a:t>The headline enrollment number, discounted by the share of students past a chronic absence threshold.</a:t>
            </a:r>
            <a:endParaRPr lang="en-US" sz="1600" dirty="0"/>
          </a:p>
        </p:txBody>
      </p:sp>
      <p:sp>
        <p:nvSpPr>
          <p:cNvPr id="10" name="Term 2"/>
          <p:cNvSpPr/>
          <p:nvPr/>
        </p:nvSpPr>
        <p:spPr>
          <a:xfrm>
            <a:off x="4297680" y="1783080"/>
            <a:ext cx="3566160" cy="4114800"/>
          </a:xfrm>
          <a:prstGeom prst="roundRect">
            <a:avLst>
              <a:gd name="adj" fmla="val 3846"/>
            </a:avLst>
          </a:prstGeom>
          <a:solidFill>
            <a:srgbClr val="0D2240"/>
          </a:solidFill>
          <a:ln w="12700">
            <a:solidFill>
              <a:srgbClr val="0D2240"/>
            </a:solidFill>
            <a:prstDash val="solid"/>
          </a:ln>
        </p:spPr>
      </p:sp>
      <p:sp>
        <p:nvSpPr>
          <p:cNvPr id="11" name="Shape 9"/>
          <p:cNvSpPr/>
          <p:nvPr/>
        </p:nvSpPr>
        <p:spPr>
          <a:xfrm>
            <a:off x="4572000" y="2057400"/>
            <a:ext cx="777240" cy="777240"/>
          </a:xfrm>
          <a:prstGeom prst="ellipse">
            <a:avLst/>
          </a:prstGeom>
          <a:solidFill>
            <a:srgbClr val="1948AA"/>
          </a:solidFill>
          <a:ln w="12700">
            <a:solidFill>
              <a:srgbClr val="1948AA"/>
            </a:solidFill>
            <a:prstDash val="solid"/>
          </a:ln>
        </p:spPr>
      </p:sp>
      <p:sp>
        <p:nvSpPr>
          <p:cNvPr id="12" name="Text 10"/>
          <p:cNvSpPr txBox="1"/>
          <p:nvPr/>
        </p:nvSpPr>
        <p:spPr>
          <a:xfrm>
            <a:off x="457200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C</a:t>
            </a:r>
            <a:endParaRPr lang="en-US" sz="2800" dirty="0"/>
          </a:p>
        </p:txBody>
      </p:sp>
      <p:sp>
        <p:nvSpPr>
          <p:cNvPr id="13" name="Text 11"/>
          <p:cNvSpPr txBox="1"/>
          <p:nvPr/>
        </p:nvSpPr>
        <p:spPr>
          <a:xfrm>
            <a:off x="4572000" y="3017520"/>
            <a:ext cx="3017520" cy="822960"/>
          </a:xfrm>
          <a:prstGeom prst="rect">
            <a:avLst/>
          </a:prstGeom>
          <a:noFill/>
          <a:ln/>
        </p:spPr>
        <p:txBody>
          <a:bodyPr wrap="square" lIns="0" tIns="0" rIns="0" bIns="0" rtlCol="0" anchor="t"/>
          <a:lstStyle/>
          <a:p>
            <a:pPr indent="0" marL="0">
              <a:buNone/>
            </a:pPr>
            <a:r>
              <a:rPr lang="en-US" sz="2200" b="1" dirty="0">
                <a:solidFill>
                  <a:srgbClr val="F4A91D"/>
                </a:solidFill>
                <a:latin typeface="Cambria" pitchFamily="34" charset="0"/>
                <a:ea typeface="Cambria" pitchFamily="34" charset="-122"/>
                <a:cs typeface="Cambria" pitchFamily="34" charset="-120"/>
              </a:rPr>
              <a:t>Chronic threshold</a:t>
            </a:r>
            <a:endParaRPr lang="en-US" sz="2200" dirty="0"/>
          </a:p>
        </p:txBody>
      </p:sp>
      <p:sp>
        <p:nvSpPr>
          <p:cNvPr id="14" name="Text 12"/>
          <p:cNvSpPr txBox="1"/>
          <p:nvPr/>
        </p:nvSpPr>
        <p:spPr>
          <a:xfrm>
            <a:off x="4572000" y="3886200"/>
            <a:ext cx="3017520" cy="1828800"/>
          </a:xfrm>
          <a:prstGeom prst="rect">
            <a:avLst/>
          </a:prstGeom>
          <a:noFill/>
          <a:ln/>
        </p:spPr>
        <p:txBody>
          <a:bodyPr wrap="square" lIns="0" tIns="0" rIns="0" bIns="0" rtlCol="0" anchor="t"/>
          <a:lstStyle/>
          <a:p>
            <a:pPr indent="0" marL="0">
              <a:buNone/>
            </a:pPr>
            <a:r>
              <a:rPr lang="en-US" sz="1800" dirty="0">
                <a:solidFill>
                  <a:srgbClr val="FFFFFF"/>
                </a:solidFill>
              </a:rPr>
              <a:t>The K-12 10% standard, adapted for a postsecondary calendar.</a:t>
            </a:r>
            <a:endParaRPr lang="en-US" sz="1800" dirty="0"/>
          </a:p>
        </p:txBody>
      </p:sp>
      <p:sp>
        <p:nvSpPr>
          <p:cNvPr id="15" name="Term 3"/>
          <p:cNvSpPr/>
          <p:nvPr/>
        </p:nvSpPr>
        <p:spPr>
          <a:xfrm>
            <a:off x="8046720" y="1783080"/>
            <a:ext cx="3566160" cy="4114800"/>
          </a:xfrm>
          <a:prstGeom prst="roundRect">
            <a:avLst>
              <a:gd name="adj" fmla="val 3846"/>
            </a:avLst>
          </a:prstGeom>
          <a:solidFill>
            <a:srgbClr val="F2F4F8"/>
          </a:solidFill>
          <a:ln w="12700">
            <a:solidFill>
              <a:srgbClr val="F2F4F8"/>
            </a:solidFill>
            <a:prstDash val="solid"/>
          </a:ln>
        </p:spPr>
      </p:sp>
      <p:sp>
        <p:nvSpPr>
          <p:cNvPr id="16" name="Shape 14"/>
          <p:cNvSpPr/>
          <p:nvPr/>
        </p:nvSpPr>
        <p:spPr>
          <a:xfrm>
            <a:off x="8321040" y="2057400"/>
            <a:ext cx="777240" cy="777240"/>
          </a:xfrm>
          <a:prstGeom prst="ellipse">
            <a:avLst/>
          </a:prstGeom>
          <a:solidFill>
            <a:srgbClr val="F4A91D"/>
          </a:solidFill>
          <a:ln w="12700">
            <a:solidFill>
              <a:srgbClr val="F4A91D"/>
            </a:solidFill>
            <a:prstDash val="solid"/>
          </a:ln>
        </p:spPr>
      </p:sp>
      <p:sp>
        <p:nvSpPr>
          <p:cNvPr id="17" name="Text 15"/>
          <p:cNvSpPr txBox="1"/>
          <p:nvPr/>
        </p:nvSpPr>
        <p:spPr>
          <a:xfrm>
            <a:off x="832104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L</a:t>
            </a:r>
            <a:endParaRPr lang="en-US" sz="2800" dirty="0"/>
          </a:p>
        </p:txBody>
      </p:sp>
      <p:sp>
        <p:nvSpPr>
          <p:cNvPr id="18" name="Text 16"/>
          <p:cNvSpPr txBox="1"/>
          <p:nvPr/>
        </p:nvSpPr>
        <p:spPr>
          <a:xfrm>
            <a:off x="8321040" y="3017520"/>
            <a:ext cx="3017520" cy="822960"/>
          </a:xfrm>
          <a:prstGeom prst="rect">
            <a:avLst/>
          </a:prstGeom>
          <a:noFill/>
          <a:ln/>
        </p:spPr>
        <p:txBody>
          <a:bodyPr wrap="square" lIns="0" tIns="0" rIns="0" bIns="0" rtlCol="0" anchor="t"/>
          <a:lstStyle/>
          <a:p>
            <a:pPr indent="0" marL="0">
              <a:buNone/>
            </a:pPr>
            <a:r>
              <a:rPr lang="en-US" sz="2200" b="1" dirty="0">
                <a:solidFill>
                  <a:srgbClr val="0D2240"/>
                </a:solidFill>
                <a:latin typeface="Cambria" pitchFamily="34" charset="0"/>
                <a:ea typeface="Cambria" pitchFamily="34" charset="-122"/>
                <a:cs typeface="Cambria" pitchFamily="34" charset="-120"/>
              </a:rPr>
              <a:t>Low latency</a:t>
            </a:r>
            <a:endParaRPr lang="en-US" sz="2200" dirty="0"/>
          </a:p>
        </p:txBody>
      </p:sp>
      <p:sp>
        <p:nvSpPr>
          <p:cNvPr id="19" name="Text 17"/>
          <p:cNvSpPr txBox="1"/>
          <p:nvPr/>
        </p:nvSpPr>
        <p:spPr>
          <a:xfrm>
            <a:off x="8321040" y="3886200"/>
            <a:ext cx="3017520" cy="1828800"/>
          </a:xfrm>
          <a:prstGeom prst="rect">
            <a:avLst/>
          </a:prstGeom>
          <a:noFill/>
          <a:ln/>
        </p:spPr>
        <p:txBody>
          <a:bodyPr wrap="square" lIns="0" tIns="0" rIns="0" bIns="0" rtlCol="0" anchor="t"/>
          <a:lstStyle/>
          <a:p>
            <a:pPr indent="0" marL="0">
              <a:buNone/>
            </a:pPr>
            <a:r>
              <a:rPr lang="en-US" sz="1800" dirty="0">
                <a:solidFill>
                  <a:srgbClr val="141414"/>
                </a:solidFill>
              </a:rPr>
              <a:t>Attendance data arrives daily, long before grades.</a:t>
            </a:r>
            <a:endParaRPr lang="en-US" sz="1800" dirty="0"/>
          </a:p>
        </p:txBody>
      </p:sp>
      <p:pic>
        <p:nvPicPr>
          <p:cNvPr id="20"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1" name="Text 18"/>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2"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3" name="Text 19"/>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2240"/>
        </a:solidFill>
      </p:bgPr>
    </p:bg>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SEAT 49  ·  05 WHAT THE EVIDENCE SAYS</a:t>
            </a:r>
            <a:endParaRPr lang="en-US" sz="1100" dirty="0"/>
          </a:p>
        </p:txBody>
      </p:sp>
      <p:sp>
        <p:nvSpPr>
          <p:cNvPr id="3" name="Text 1"/>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The numbers behind the moment</a:t>
            </a:r>
            <a:endParaRPr lang="en-US" sz="3200" dirty="0"/>
          </a:p>
        </p:txBody>
      </p:sp>
      <p:sp>
        <p:nvSpPr>
          <p:cNvPr id="4" name="Stat 1"/>
          <p:cNvSpPr/>
          <p:nvPr/>
        </p:nvSpPr>
        <p:spPr>
          <a:xfrm>
            <a:off x="548640" y="1783080"/>
            <a:ext cx="3566160" cy="4160520"/>
          </a:xfrm>
          <a:prstGeom prst="roundRect">
            <a:avLst>
              <a:gd name="adj" fmla="val 3846"/>
            </a:avLst>
          </a:prstGeom>
          <a:solidFill>
            <a:srgbClr val="16305A"/>
          </a:solidFill>
          <a:ln w="12700">
            <a:solidFill>
              <a:srgbClr val="2A4675"/>
            </a:solidFill>
            <a:prstDash val="solid"/>
          </a:ln>
        </p:spPr>
      </p:sp>
      <p:sp>
        <p:nvSpPr>
          <p:cNvPr id="5" name="Text 3"/>
          <p:cNvSpPr txBox="1"/>
          <p:nvPr/>
        </p:nvSpPr>
        <p:spPr>
          <a:xfrm>
            <a:off x="777240" y="1965960"/>
            <a:ext cx="3108960" cy="1280160"/>
          </a:xfrm>
          <a:prstGeom prst="rect">
            <a:avLst/>
          </a:prstGeom>
          <a:noFill/>
          <a:ln/>
        </p:spPr>
        <p:txBody>
          <a:bodyPr wrap="square" lIns="0" tIns="0" rIns="0" bIns="0" rtlCol="0" anchor="ctr"/>
          <a:lstStyle/>
          <a:p>
            <a:pPr indent="0" marL="0">
              <a:buNone/>
            </a:pPr>
            <a:r>
              <a:rPr lang="en-US" sz="5400" b="1" dirty="0">
                <a:solidFill>
                  <a:srgbClr val="F4A91D"/>
                </a:solidFill>
                <a:latin typeface="Cambria" pitchFamily="34" charset="0"/>
                <a:ea typeface="Cambria" pitchFamily="34" charset="-122"/>
                <a:cs typeface="Cambria" pitchFamily="34" charset="-120"/>
              </a:rPr>
              <a:t>10%</a:t>
            </a:r>
            <a:endParaRPr lang="en-US" sz="5400" dirty="0"/>
          </a:p>
        </p:txBody>
      </p:sp>
      <p:sp>
        <p:nvSpPr>
          <p:cNvPr id="6" name="Text 4"/>
          <p:cNvSpPr txBox="1"/>
          <p:nvPr/>
        </p:nvSpPr>
        <p:spPr>
          <a:xfrm>
            <a:off x="77724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chronic threshold borrowed from K-12, adapted to the college calendar</a:t>
            </a:r>
            <a:endParaRPr lang="en-US" sz="1600" dirty="0"/>
          </a:p>
        </p:txBody>
      </p:sp>
      <p:sp>
        <p:nvSpPr>
          <p:cNvPr id="7" name="Text 5"/>
          <p:cNvSpPr txBox="1"/>
          <p:nvPr/>
        </p:nvSpPr>
        <p:spPr>
          <a:xfrm>
            <a:off x="77724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Gentle-Genitty, The Number We're Not Counting, Inside Higher Ed, Beyond Transfer (Sept 3, 2026)</a:t>
            </a:r>
            <a:endParaRPr lang="en-US" sz="900" dirty="0"/>
          </a:p>
        </p:txBody>
      </p:sp>
      <p:sp>
        <p:nvSpPr>
          <p:cNvPr id="8" name="Stat 2"/>
          <p:cNvSpPr/>
          <p:nvPr/>
        </p:nvSpPr>
        <p:spPr>
          <a:xfrm>
            <a:off x="4297680" y="1783080"/>
            <a:ext cx="3566160" cy="4160520"/>
          </a:xfrm>
          <a:prstGeom prst="roundRect">
            <a:avLst>
              <a:gd name="adj" fmla="val 3846"/>
            </a:avLst>
          </a:prstGeom>
          <a:solidFill>
            <a:srgbClr val="16305A"/>
          </a:solidFill>
          <a:ln w="12700">
            <a:solidFill>
              <a:srgbClr val="2A4675"/>
            </a:solidFill>
            <a:prstDash val="solid"/>
          </a:ln>
        </p:spPr>
      </p:sp>
      <p:sp>
        <p:nvSpPr>
          <p:cNvPr id="9" name="Text 7"/>
          <p:cNvSpPr txBox="1"/>
          <p:nvPr/>
        </p:nvSpPr>
        <p:spPr>
          <a:xfrm>
            <a:off x="4526280" y="1965960"/>
            <a:ext cx="3108960" cy="1280160"/>
          </a:xfrm>
          <a:prstGeom prst="rect">
            <a:avLst/>
          </a:prstGeom>
          <a:noFill/>
          <a:ln/>
        </p:spPr>
        <p:txBody>
          <a:bodyPr wrap="square" lIns="0" tIns="0" rIns="0" bIns="0" rtlCol="0" anchor="ctr"/>
          <a:lstStyle/>
          <a:p>
            <a:pPr indent="0" marL="0">
              <a:buNone/>
            </a:pPr>
            <a:r>
              <a:rPr lang="en-US" sz="5400" b="1" dirty="0">
                <a:solidFill>
                  <a:srgbClr val="78AAE6"/>
                </a:solidFill>
                <a:latin typeface="Cambria" pitchFamily="34" charset="0"/>
                <a:ea typeface="Cambria" pitchFamily="34" charset="-122"/>
                <a:cs typeface="Cambria" pitchFamily="34" charset="-120"/>
              </a:rPr>
              <a:t>Week 3</a:t>
            </a:r>
            <a:endParaRPr lang="en-US" sz="5400" dirty="0"/>
          </a:p>
        </p:txBody>
      </p:sp>
      <p:sp>
        <p:nvSpPr>
          <p:cNvPr id="10" name="Text 8"/>
          <p:cNvSpPr txBox="1"/>
          <p:nvPr/>
        </p:nvSpPr>
        <p:spPr>
          <a:xfrm>
            <a:off x="452628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outreach replaces a withdrawal form in week 12</a:t>
            </a:r>
            <a:endParaRPr lang="en-US" sz="1600" dirty="0"/>
          </a:p>
        </p:txBody>
      </p:sp>
      <p:sp>
        <p:nvSpPr>
          <p:cNvPr id="11" name="Text 9"/>
          <p:cNvSpPr txBox="1"/>
          <p:nvPr/>
        </p:nvSpPr>
        <p:spPr>
          <a:xfrm>
            <a:off x="452628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Gentle-Genitty, The Number We're Not Counting, Inside Higher Ed, Beyond Transfer (Sept 3, 2026)</a:t>
            </a:r>
            <a:endParaRPr lang="en-US" sz="900" dirty="0"/>
          </a:p>
        </p:txBody>
      </p:sp>
      <p:sp>
        <p:nvSpPr>
          <p:cNvPr id="12" name="Stat 3"/>
          <p:cNvSpPr/>
          <p:nvPr/>
        </p:nvSpPr>
        <p:spPr>
          <a:xfrm>
            <a:off x="8046720" y="1783080"/>
            <a:ext cx="3566160" cy="4160520"/>
          </a:xfrm>
          <a:prstGeom prst="roundRect">
            <a:avLst>
              <a:gd name="adj" fmla="val 3846"/>
            </a:avLst>
          </a:prstGeom>
          <a:solidFill>
            <a:srgbClr val="16305A"/>
          </a:solidFill>
          <a:ln w="12700">
            <a:solidFill>
              <a:srgbClr val="2A4675"/>
            </a:solidFill>
            <a:prstDash val="solid"/>
          </a:ln>
        </p:spPr>
      </p:sp>
      <p:sp>
        <p:nvSpPr>
          <p:cNvPr id="13" name="Text 11"/>
          <p:cNvSpPr txBox="1"/>
          <p:nvPr/>
        </p:nvSpPr>
        <p:spPr>
          <a:xfrm>
            <a:off x="8275320" y="1965960"/>
            <a:ext cx="3108960" cy="128016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30 yrs</a:t>
            </a:r>
            <a:endParaRPr lang="en-US" sz="5400" dirty="0"/>
          </a:p>
        </p:txBody>
      </p:sp>
      <p:sp>
        <p:nvSpPr>
          <p:cNvPr id="14" name="Text 12"/>
          <p:cNvSpPr txBox="1"/>
          <p:nvPr/>
        </p:nvSpPr>
        <p:spPr>
          <a:xfrm>
            <a:off x="8275320" y="3337560"/>
            <a:ext cx="3108960" cy="1600200"/>
          </a:xfrm>
          <a:prstGeom prst="rect">
            <a:avLst/>
          </a:prstGeom>
          <a:noFill/>
          <a:ln/>
        </p:spPr>
        <p:txBody>
          <a:bodyPr wrap="square" lIns="0" tIns="0" rIns="0" bIns="0" rtlCol="0" anchor="t"/>
          <a:lstStyle/>
          <a:p>
            <a:pPr indent="0" marL="0">
              <a:buNone/>
            </a:pPr>
            <a:r>
              <a:rPr lang="en-US" sz="1500" dirty="0">
                <a:solidFill>
                  <a:srgbClr val="FFFFFF"/>
                </a:solidFill>
              </a:rPr>
              <a:t>Dartmouth's Class of 1926 followed: participation, not grades, predicted later success</a:t>
            </a:r>
            <a:endParaRPr lang="en-US" sz="1500" dirty="0"/>
          </a:p>
        </p:txBody>
      </p:sp>
      <p:sp>
        <p:nvSpPr>
          <p:cNvPr id="15" name="Text 13"/>
          <p:cNvSpPr txBox="1"/>
          <p:nvPr/>
        </p:nvSpPr>
        <p:spPr>
          <a:xfrm>
            <a:off x="827532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Collins, The Credential Society, via Gentle-Genitty, The Number We're Not Counting, Inside Higher Ed, Beyond Transfer (Sept 3, 2026)</a:t>
            </a:r>
            <a:endParaRPr lang="en-US" sz="900" dirty="0"/>
          </a:p>
        </p:txBody>
      </p:sp>
      <p:pic>
        <p:nvPicPr>
          <p:cNvPr id="16"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17" name="Text 14"/>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8"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19" name="Text 15"/>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49  ·  06 CLASSIFY</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COLLEGES AND UNIVERSITIES  ·  POSTSECONDARY</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Match the response to the reason</a:t>
            </a:r>
            <a:endParaRPr lang="en-US" sz="3200" dirty="0"/>
          </a:p>
        </p:txBody>
      </p:sp>
      <p:sp>
        <p:nvSpPr>
          <p:cNvPr id="5" name="Reason 1"/>
          <p:cNvSpPr/>
          <p:nvPr/>
        </p:nvSpPr>
        <p:spPr>
          <a:xfrm>
            <a:off x="548640" y="1691640"/>
            <a:ext cx="5394960" cy="1965960"/>
          </a:xfrm>
          <a:prstGeom prst="roundRect">
            <a:avLst>
              <a:gd name="adj" fmla="val 6977"/>
            </a:avLst>
          </a:prstGeom>
          <a:solidFill>
            <a:srgbClr val="E1251B"/>
          </a:solidFill>
          <a:ln w="12700">
            <a:solidFill>
              <a:srgbClr val="E1251B"/>
            </a:solidFill>
            <a:prstDash val="solid"/>
          </a:ln>
        </p:spPr>
      </p:sp>
      <p:sp>
        <p:nvSpPr>
          <p:cNvPr id="6" name="Text 4"/>
          <p:cNvSpPr txBox="1"/>
          <p:nvPr/>
        </p:nvSpPr>
        <p:spPr>
          <a:xfrm>
            <a:off x="868680" y="187452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Caregiving</a:t>
            </a:r>
            <a:endParaRPr lang="en-US" sz="2200" dirty="0"/>
          </a:p>
        </p:txBody>
      </p:sp>
      <p:sp>
        <p:nvSpPr>
          <p:cNvPr id="7" name="Text 5"/>
          <p:cNvSpPr txBox="1"/>
          <p:nvPr/>
        </p:nvSpPr>
        <p:spPr>
          <a:xfrm>
            <a:off x="868680" y="2468880"/>
            <a:ext cx="4754880" cy="1051560"/>
          </a:xfrm>
          <a:prstGeom prst="rect">
            <a:avLst/>
          </a:prstGeom>
          <a:noFill/>
          <a:ln/>
        </p:spPr>
        <p:txBody>
          <a:bodyPr wrap="square" lIns="0" tIns="0" rIns="0" bIns="0" rtlCol="0" anchor="t"/>
          <a:lstStyle/>
          <a:p>
            <a:pPr indent="0" marL="0">
              <a:buNone/>
            </a:pPr>
            <a:r>
              <a:rPr lang="en-US" sz="1600" dirty="0">
                <a:solidFill>
                  <a:srgbClr val="FFFFFF"/>
                </a:solidFill>
              </a:rPr>
              <a:t>A structural signal, not a character flaw.</a:t>
            </a:r>
            <a:endParaRPr lang="en-US" sz="1600" dirty="0"/>
          </a:p>
        </p:txBody>
      </p:sp>
      <p:sp>
        <p:nvSpPr>
          <p:cNvPr id="8" name="Reason 2"/>
          <p:cNvSpPr/>
          <p:nvPr/>
        </p:nvSpPr>
        <p:spPr>
          <a:xfrm>
            <a:off x="6126480" y="1691640"/>
            <a:ext cx="5394960" cy="1965960"/>
          </a:xfrm>
          <a:prstGeom prst="roundRect">
            <a:avLst>
              <a:gd name="adj" fmla="val 6977"/>
            </a:avLst>
          </a:prstGeom>
          <a:solidFill>
            <a:srgbClr val="1948AA"/>
          </a:solidFill>
          <a:ln w="12700">
            <a:solidFill>
              <a:srgbClr val="1948AA"/>
            </a:solidFill>
            <a:prstDash val="solid"/>
          </a:ln>
        </p:spPr>
      </p:sp>
      <p:sp>
        <p:nvSpPr>
          <p:cNvPr id="9" name="Text 7"/>
          <p:cNvSpPr txBox="1"/>
          <p:nvPr/>
        </p:nvSpPr>
        <p:spPr>
          <a:xfrm>
            <a:off x="6446520" y="187452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Transportation</a:t>
            </a:r>
            <a:endParaRPr lang="en-US" sz="2200" dirty="0"/>
          </a:p>
        </p:txBody>
      </p:sp>
      <p:sp>
        <p:nvSpPr>
          <p:cNvPr id="10" name="Text 8"/>
          <p:cNvSpPr txBox="1"/>
          <p:nvPr/>
        </p:nvSpPr>
        <p:spPr>
          <a:xfrm>
            <a:off x="6446520" y="2468880"/>
            <a:ext cx="4754880" cy="1051560"/>
          </a:xfrm>
          <a:prstGeom prst="rect">
            <a:avLst/>
          </a:prstGeom>
          <a:noFill/>
          <a:ln/>
        </p:spPr>
        <p:txBody>
          <a:bodyPr wrap="square" lIns="0" tIns="0" rIns="0" bIns="0" rtlCol="0" anchor="t"/>
          <a:lstStyle/>
          <a:p>
            <a:pPr indent="0" marL="0">
              <a:buNone/>
            </a:pPr>
            <a:r>
              <a:rPr lang="en-US" sz="1600" dirty="0">
                <a:solidFill>
                  <a:srgbClr val="FFFFFF"/>
                </a:solidFill>
              </a:rPr>
              <a:t>Route support before withdrawal.</a:t>
            </a:r>
            <a:endParaRPr lang="en-US" sz="1600" dirty="0"/>
          </a:p>
        </p:txBody>
      </p:sp>
      <p:sp>
        <p:nvSpPr>
          <p:cNvPr id="11" name="Reason 3"/>
          <p:cNvSpPr/>
          <p:nvPr/>
        </p:nvSpPr>
        <p:spPr>
          <a:xfrm>
            <a:off x="548640" y="3840480"/>
            <a:ext cx="5394960" cy="1965960"/>
          </a:xfrm>
          <a:prstGeom prst="roundRect">
            <a:avLst>
              <a:gd name="adj" fmla="val 6977"/>
            </a:avLst>
          </a:prstGeom>
          <a:solidFill>
            <a:srgbClr val="F4A91D"/>
          </a:solidFill>
          <a:ln w="12700">
            <a:solidFill>
              <a:srgbClr val="F4A91D"/>
            </a:solidFill>
            <a:prstDash val="solid"/>
          </a:ln>
        </p:spPr>
      </p:sp>
      <p:sp>
        <p:nvSpPr>
          <p:cNvPr id="12" name="Text 10"/>
          <p:cNvSpPr txBox="1"/>
          <p:nvPr/>
        </p:nvSpPr>
        <p:spPr>
          <a:xfrm>
            <a:off x="868680" y="4023360"/>
            <a:ext cx="4754880" cy="548640"/>
          </a:xfrm>
          <a:prstGeom prst="rect">
            <a:avLst/>
          </a:prstGeom>
          <a:noFill/>
          <a:ln/>
        </p:spPr>
        <p:txBody>
          <a:bodyPr wrap="square" lIns="0" tIns="0" rIns="0" bIns="0" rtlCol="0" anchor="ctr"/>
          <a:lstStyle/>
          <a:p>
            <a:pPr indent="0" marL="0">
              <a:buNone/>
            </a:pPr>
            <a:r>
              <a:rPr lang="en-US" sz="2200" b="1" dirty="0">
                <a:solidFill>
                  <a:srgbClr val="0D2240"/>
                </a:solidFill>
                <a:latin typeface="Cambria" pitchFamily="34" charset="0"/>
                <a:ea typeface="Cambria" pitchFamily="34" charset="-122"/>
                <a:cs typeface="Cambria" pitchFamily="34" charset="-120"/>
              </a:rPr>
              <a:t>Work schedule</a:t>
            </a:r>
            <a:endParaRPr lang="en-US" sz="2200" dirty="0"/>
          </a:p>
        </p:txBody>
      </p:sp>
      <p:sp>
        <p:nvSpPr>
          <p:cNvPr id="13" name="Text 11"/>
          <p:cNvSpPr txBox="1"/>
          <p:nvPr/>
        </p:nvSpPr>
        <p:spPr>
          <a:xfrm>
            <a:off x="868680" y="4617720"/>
            <a:ext cx="4754880" cy="1051560"/>
          </a:xfrm>
          <a:prstGeom prst="rect">
            <a:avLst/>
          </a:prstGeom>
          <a:noFill/>
          <a:ln/>
        </p:spPr>
        <p:txBody>
          <a:bodyPr wrap="square" lIns="0" tIns="0" rIns="0" bIns="0" rtlCol="0" anchor="t"/>
          <a:lstStyle/>
          <a:p>
            <a:pPr indent="0" marL="0">
              <a:buNone/>
            </a:pPr>
            <a:r>
              <a:rPr lang="en-US" sz="1600" dirty="0">
                <a:solidFill>
                  <a:srgbClr val="0D2240"/>
                </a:solidFill>
              </a:rPr>
              <a:t>Offer schedule and stop-out options.</a:t>
            </a:r>
            <a:endParaRPr lang="en-US" sz="1600" dirty="0"/>
          </a:p>
        </p:txBody>
      </p:sp>
      <p:sp>
        <p:nvSpPr>
          <p:cNvPr id="14" name="Reason 4"/>
          <p:cNvSpPr/>
          <p:nvPr/>
        </p:nvSpPr>
        <p:spPr>
          <a:xfrm>
            <a:off x="6126480" y="3840480"/>
            <a:ext cx="5394960" cy="1965960"/>
          </a:xfrm>
          <a:prstGeom prst="roundRect">
            <a:avLst>
              <a:gd name="adj" fmla="val 6977"/>
            </a:avLst>
          </a:prstGeom>
          <a:solidFill>
            <a:srgbClr val="0D2240"/>
          </a:solidFill>
          <a:ln w="12700">
            <a:solidFill>
              <a:srgbClr val="0D2240"/>
            </a:solidFill>
            <a:prstDash val="solid"/>
          </a:ln>
        </p:spPr>
      </p:sp>
      <p:sp>
        <p:nvSpPr>
          <p:cNvPr id="15" name="Text 13"/>
          <p:cNvSpPr txBox="1"/>
          <p:nvPr/>
        </p:nvSpPr>
        <p:spPr>
          <a:xfrm>
            <a:off x="6446520" y="402336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Mental health</a:t>
            </a:r>
            <a:endParaRPr lang="en-US" sz="2200" dirty="0"/>
          </a:p>
        </p:txBody>
      </p:sp>
      <p:sp>
        <p:nvSpPr>
          <p:cNvPr id="16" name="Text 14"/>
          <p:cNvSpPr txBox="1"/>
          <p:nvPr/>
        </p:nvSpPr>
        <p:spPr>
          <a:xfrm>
            <a:off x="6446520" y="4617720"/>
            <a:ext cx="4754880" cy="1051560"/>
          </a:xfrm>
          <a:prstGeom prst="rect">
            <a:avLst/>
          </a:prstGeom>
          <a:noFill/>
          <a:ln/>
        </p:spPr>
        <p:txBody>
          <a:bodyPr wrap="square" lIns="0" tIns="0" rIns="0" bIns="0" rtlCol="0" anchor="t"/>
          <a:lstStyle/>
          <a:p>
            <a:pPr indent="0" marL="0">
              <a:buNone/>
            </a:pPr>
            <a:r>
              <a:rPr lang="en-US" sz="1600" dirty="0">
                <a:solidFill>
                  <a:srgbClr val="FFFFFF"/>
                </a:solidFill>
              </a:rPr>
              <a:t>Connect to counseling early.</a:t>
            </a:r>
            <a:endParaRPr lang="en-US" sz="1600" dirty="0"/>
          </a:p>
        </p:txBody>
      </p:sp>
      <p:pic>
        <p:nvPicPr>
          <p:cNvPr id="17"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18" name="Text 15"/>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19"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0" name="Text 16"/>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49  ·  07 MONDAY MOVES</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COLLEGES AND UNIVERSITIES  ·  POSTSECONDARY</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Three moves you can make this week</a:t>
            </a:r>
            <a:endParaRPr lang="en-US" sz="3200" dirty="0"/>
          </a:p>
        </p:txBody>
      </p:sp>
      <p:sp>
        <p:nvSpPr>
          <p:cNvPr id="5" name="Move 1"/>
          <p:cNvSpPr/>
          <p:nvPr/>
        </p:nvSpPr>
        <p:spPr>
          <a:xfrm>
            <a:off x="54864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6" name="Text 4"/>
          <p:cNvSpPr txBox="1"/>
          <p:nvPr/>
        </p:nvSpPr>
        <p:spPr>
          <a:xfrm>
            <a:off x="822960" y="1920240"/>
            <a:ext cx="1280160" cy="822960"/>
          </a:xfrm>
          <a:prstGeom prst="rect">
            <a:avLst/>
          </a:prstGeom>
          <a:noFill/>
          <a:ln/>
        </p:spPr>
        <p:txBody>
          <a:bodyPr wrap="square" lIns="0" tIns="0" rIns="0" bIns="0" rtlCol="0" anchor="ctr"/>
          <a:lstStyle/>
          <a:p>
            <a:pPr indent="0" marL="0">
              <a:buNone/>
            </a:pPr>
            <a:r>
              <a:rPr lang="en-US" sz="4000" b="1" dirty="0">
                <a:solidFill>
                  <a:srgbClr val="E1251B"/>
                </a:solidFill>
                <a:latin typeface="Cambria" pitchFamily="34" charset="0"/>
                <a:ea typeface="Cambria" pitchFamily="34" charset="-122"/>
                <a:cs typeface="Cambria" pitchFamily="34" charset="-120"/>
              </a:rPr>
              <a:t>01</a:t>
            </a:r>
            <a:endParaRPr lang="en-US" sz="4000" dirty="0"/>
          </a:p>
        </p:txBody>
      </p:sp>
      <p:sp>
        <p:nvSpPr>
          <p:cNvPr id="7" name="Shape 5"/>
          <p:cNvSpPr/>
          <p:nvPr/>
        </p:nvSpPr>
        <p:spPr>
          <a:xfrm>
            <a:off x="2651760" y="2103120"/>
            <a:ext cx="1188720" cy="411480"/>
          </a:xfrm>
          <a:prstGeom prst="roundRect">
            <a:avLst>
              <a:gd name="adj" fmla="val 44444"/>
            </a:avLst>
          </a:prstGeom>
          <a:solidFill>
            <a:srgbClr val="E6F4EA"/>
          </a:solidFill>
          <a:ln w="12700">
            <a:solidFill>
              <a:srgbClr val="FFFFFF"/>
            </a:solidFill>
            <a:prstDash val="solid"/>
          </a:ln>
        </p:spPr>
      </p:sp>
      <p:sp>
        <p:nvSpPr>
          <p:cNvPr id="8" name="Text 6"/>
          <p:cNvSpPr txBox="1"/>
          <p:nvPr/>
        </p:nvSpPr>
        <p:spPr>
          <a:xfrm>
            <a:off x="265176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9" name="Text 7"/>
          <p:cNvSpPr txBox="1"/>
          <p:nvPr/>
        </p:nvSpPr>
        <p:spPr>
          <a:xfrm>
            <a:off x="82296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Build the dashboard</a:t>
            </a:r>
            <a:endParaRPr lang="en-US" sz="2000" dirty="0"/>
          </a:p>
        </p:txBody>
      </p:sp>
      <p:sp>
        <p:nvSpPr>
          <p:cNvPr id="10" name="Text 8"/>
          <p:cNvSpPr txBox="1"/>
          <p:nvPr/>
        </p:nvSpPr>
        <p:spPr>
          <a:xfrm>
            <a:off x="82296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Use LMS and class attendance you already collect.</a:t>
            </a:r>
            <a:endParaRPr lang="en-US" sz="1800" dirty="0"/>
          </a:p>
        </p:txBody>
      </p:sp>
      <p:sp>
        <p:nvSpPr>
          <p:cNvPr id="11" name="Move 2"/>
          <p:cNvSpPr/>
          <p:nvPr/>
        </p:nvSpPr>
        <p:spPr>
          <a:xfrm>
            <a:off x="429768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12" name="Text 10"/>
          <p:cNvSpPr txBox="1"/>
          <p:nvPr/>
        </p:nvSpPr>
        <p:spPr>
          <a:xfrm>
            <a:off x="4572000" y="1920240"/>
            <a:ext cx="1280160" cy="822960"/>
          </a:xfrm>
          <a:prstGeom prst="rect">
            <a:avLst/>
          </a:prstGeom>
          <a:noFill/>
          <a:ln/>
        </p:spPr>
        <p:txBody>
          <a:bodyPr wrap="square" lIns="0" tIns="0" rIns="0" bIns="0" rtlCol="0" anchor="ctr"/>
          <a:lstStyle/>
          <a:p>
            <a:pPr indent="0" marL="0">
              <a:buNone/>
            </a:pPr>
            <a:r>
              <a:rPr lang="en-US" sz="4000" b="1" dirty="0">
                <a:solidFill>
                  <a:srgbClr val="1948AA"/>
                </a:solidFill>
                <a:latin typeface="Cambria" pitchFamily="34" charset="0"/>
                <a:ea typeface="Cambria" pitchFamily="34" charset="-122"/>
                <a:cs typeface="Cambria" pitchFamily="34" charset="-120"/>
              </a:rPr>
              <a:t>02</a:t>
            </a:r>
            <a:endParaRPr lang="en-US" sz="4000" dirty="0"/>
          </a:p>
        </p:txBody>
      </p:sp>
      <p:sp>
        <p:nvSpPr>
          <p:cNvPr id="13" name="Shape 11"/>
          <p:cNvSpPr/>
          <p:nvPr/>
        </p:nvSpPr>
        <p:spPr>
          <a:xfrm>
            <a:off x="6400800" y="2103120"/>
            <a:ext cx="1188720" cy="411480"/>
          </a:xfrm>
          <a:prstGeom prst="roundRect">
            <a:avLst>
              <a:gd name="adj" fmla="val 44444"/>
            </a:avLst>
          </a:prstGeom>
          <a:solidFill>
            <a:srgbClr val="E6F4EA"/>
          </a:solidFill>
          <a:ln w="12700">
            <a:solidFill>
              <a:srgbClr val="FFFFFF"/>
            </a:solidFill>
            <a:prstDash val="solid"/>
          </a:ln>
        </p:spPr>
      </p:sp>
      <p:sp>
        <p:nvSpPr>
          <p:cNvPr id="14" name="Text 12"/>
          <p:cNvSpPr txBox="1"/>
          <p:nvPr/>
        </p:nvSpPr>
        <p:spPr>
          <a:xfrm>
            <a:off x="640080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15" name="Text 13"/>
          <p:cNvSpPr txBox="1"/>
          <p:nvPr/>
        </p:nvSpPr>
        <p:spPr>
          <a:xfrm>
            <a:off x="457200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Validate it</a:t>
            </a:r>
            <a:endParaRPr lang="en-US" sz="2000" dirty="0"/>
          </a:p>
        </p:txBody>
      </p:sp>
      <p:sp>
        <p:nvSpPr>
          <p:cNvPr id="16" name="Text 14"/>
          <p:cNvSpPr txBox="1"/>
          <p:nvPr/>
        </p:nvSpPr>
        <p:spPr>
          <a:xfrm>
            <a:off x="457200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Test whether it predicts stop-out earlier than current triggers.</a:t>
            </a:r>
            <a:endParaRPr lang="en-US" sz="1800" dirty="0"/>
          </a:p>
        </p:txBody>
      </p:sp>
      <p:sp>
        <p:nvSpPr>
          <p:cNvPr id="17" name="Move 3"/>
          <p:cNvSpPr/>
          <p:nvPr/>
        </p:nvSpPr>
        <p:spPr>
          <a:xfrm>
            <a:off x="804672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18" name="Text 16"/>
          <p:cNvSpPr txBox="1"/>
          <p:nvPr/>
        </p:nvSpPr>
        <p:spPr>
          <a:xfrm>
            <a:off x="8321040" y="1920240"/>
            <a:ext cx="1280160" cy="822960"/>
          </a:xfrm>
          <a:prstGeom prst="rect">
            <a:avLst/>
          </a:prstGeom>
          <a:noFill/>
          <a:ln/>
        </p:spPr>
        <p:txBody>
          <a:bodyPr wrap="square" lIns="0" tIns="0" rIns="0" bIns="0" rtlCol="0" anchor="ctr"/>
          <a:lstStyle/>
          <a:p>
            <a:pPr indent="0" marL="0">
              <a:buNone/>
            </a:pPr>
            <a:r>
              <a:rPr lang="en-US" sz="4000" b="1" dirty="0">
                <a:solidFill>
                  <a:srgbClr val="F4A91D"/>
                </a:solidFill>
                <a:latin typeface="Cambria" pitchFamily="34" charset="0"/>
                <a:ea typeface="Cambria" pitchFamily="34" charset="-122"/>
                <a:cs typeface="Cambria" pitchFamily="34" charset="-120"/>
              </a:rPr>
              <a:t>03</a:t>
            </a:r>
            <a:endParaRPr lang="en-US" sz="4000" dirty="0"/>
          </a:p>
        </p:txBody>
      </p:sp>
      <p:sp>
        <p:nvSpPr>
          <p:cNvPr id="19" name="Shape 17"/>
          <p:cNvSpPr/>
          <p:nvPr/>
        </p:nvSpPr>
        <p:spPr>
          <a:xfrm>
            <a:off x="10149840" y="2103120"/>
            <a:ext cx="1188720" cy="411480"/>
          </a:xfrm>
          <a:prstGeom prst="roundRect">
            <a:avLst>
              <a:gd name="adj" fmla="val 44444"/>
            </a:avLst>
          </a:prstGeom>
          <a:solidFill>
            <a:srgbClr val="E3ECFA"/>
          </a:solidFill>
          <a:ln w="12700">
            <a:solidFill>
              <a:srgbClr val="FFFFFF"/>
            </a:solidFill>
            <a:prstDash val="solid"/>
          </a:ln>
        </p:spPr>
      </p:sp>
      <p:sp>
        <p:nvSpPr>
          <p:cNvPr id="20" name="Text 18"/>
          <p:cNvSpPr txBox="1"/>
          <p:nvPr/>
        </p:nvSpPr>
        <p:spPr>
          <a:xfrm>
            <a:off x="1014984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Partner</a:t>
            </a:r>
            <a:endParaRPr lang="en-US" sz="1100" dirty="0"/>
          </a:p>
        </p:txBody>
      </p:sp>
      <p:sp>
        <p:nvSpPr>
          <p:cNvPr id="21" name="Text 19"/>
          <p:cNvSpPr txBox="1"/>
          <p:nvPr/>
        </p:nvSpPr>
        <p:spPr>
          <a:xfrm>
            <a:off x="832104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Staff where it matters</a:t>
            </a:r>
            <a:endParaRPr lang="en-US" sz="2000" dirty="0"/>
          </a:p>
        </p:txBody>
      </p:sp>
      <p:sp>
        <p:nvSpPr>
          <p:cNvPr id="22" name="Text 20"/>
          <p:cNvSpPr txBox="1"/>
          <p:nvPr/>
        </p:nvSpPr>
        <p:spPr>
          <a:xfrm>
            <a:off x="832104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Put advisors where the flags concentrate.</a:t>
            </a:r>
            <a:endParaRPr lang="en-US" sz="1800" dirty="0"/>
          </a:p>
        </p:txBody>
      </p:sp>
      <p:pic>
        <p:nvPicPr>
          <p:cNvPr id="23"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4" name="Text 21"/>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5"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6" name="Text 22"/>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49  ·  08 FIND YOUR DATA</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COLLEGES AND UNIVERSITIES  ·  POSTSECONDARY</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A PRESENCE™ prompt for your building</a:t>
            </a:r>
            <a:endParaRPr lang="en-US" sz="3200" dirty="0"/>
          </a:p>
        </p:txBody>
      </p:sp>
      <p:sp>
        <p:nvSpPr>
          <p:cNvPr id="5" name="Shape 3"/>
          <p:cNvSpPr/>
          <p:nvPr/>
        </p:nvSpPr>
        <p:spPr>
          <a:xfrm>
            <a:off x="795528" y="1737360"/>
            <a:ext cx="868680" cy="868680"/>
          </a:xfrm>
          <a:prstGeom prst="ellipse">
            <a:avLst/>
          </a:prstGeom>
          <a:solidFill>
            <a:srgbClr val="E1251B"/>
          </a:solidFill>
          <a:ln w="12700">
            <a:solidFill>
              <a:srgbClr val="E1251B"/>
            </a:solidFill>
            <a:prstDash val="solid"/>
          </a:ln>
        </p:spPr>
      </p:sp>
      <p:sp>
        <p:nvSpPr>
          <p:cNvPr id="6" name="Text 4"/>
          <p:cNvSpPr txBox="1"/>
          <p:nvPr/>
        </p:nvSpPr>
        <p:spPr>
          <a:xfrm>
            <a:off x="795528"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P</a:t>
            </a:r>
            <a:endParaRPr lang="en-US" sz="2800" dirty="0"/>
          </a:p>
        </p:txBody>
      </p:sp>
      <p:sp>
        <p:nvSpPr>
          <p:cNvPr id="7" name="Text 5"/>
          <p:cNvSpPr txBox="1"/>
          <p:nvPr/>
        </p:nvSpPr>
        <p:spPr>
          <a:xfrm>
            <a:off x="548640"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Problem definition</a:t>
            </a:r>
            <a:endParaRPr lang="en-US" sz="1000" dirty="0"/>
          </a:p>
        </p:txBody>
      </p:sp>
      <p:sp>
        <p:nvSpPr>
          <p:cNvPr id="8" name="Shape 6"/>
          <p:cNvSpPr/>
          <p:nvPr/>
        </p:nvSpPr>
        <p:spPr>
          <a:xfrm>
            <a:off x="2194560" y="1737360"/>
            <a:ext cx="868680" cy="868680"/>
          </a:xfrm>
          <a:prstGeom prst="ellipse">
            <a:avLst/>
          </a:prstGeom>
          <a:solidFill>
            <a:srgbClr val="F2F4F8"/>
          </a:solidFill>
          <a:ln w="12700">
            <a:solidFill>
              <a:srgbClr val="D9DEE8"/>
            </a:solidFill>
            <a:prstDash val="solid"/>
          </a:ln>
        </p:spPr>
      </p:sp>
      <p:sp>
        <p:nvSpPr>
          <p:cNvPr id="9" name="Text 7"/>
          <p:cNvSpPr txBox="1"/>
          <p:nvPr/>
        </p:nvSpPr>
        <p:spPr>
          <a:xfrm>
            <a:off x="2194560"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R</a:t>
            </a:r>
            <a:endParaRPr lang="en-US" sz="2800" dirty="0"/>
          </a:p>
        </p:txBody>
      </p:sp>
      <p:sp>
        <p:nvSpPr>
          <p:cNvPr id="10" name="Text 8"/>
          <p:cNvSpPr txBox="1"/>
          <p:nvPr/>
        </p:nvSpPr>
        <p:spPr>
          <a:xfrm>
            <a:off x="1947672"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Research evidence</a:t>
            </a:r>
            <a:endParaRPr lang="en-US" sz="1000" dirty="0"/>
          </a:p>
        </p:txBody>
      </p:sp>
      <p:sp>
        <p:nvSpPr>
          <p:cNvPr id="11" name="Shape 9"/>
          <p:cNvSpPr/>
          <p:nvPr/>
        </p:nvSpPr>
        <p:spPr>
          <a:xfrm>
            <a:off x="3593592" y="1737360"/>
            <a:ext cx="868680" cy="868680"/>
          </a:xfrm>
          <a:prstGeom prst="ellipse">
            <a:avLst/>
          </a:prstGeom>
          <a:solidFill>
            <a:srgbClr val="F2F4F8"/>
          </a:solidFill>
          <a:ln w="12700">
            <a:solidFill>
              <a:srgbClr val="D9DEE8"/>
            </a:solidFill>
            <a:prstDash val="solid"/>
          </a:ln>
        </p:spPr>
      </p:sp>
      <p:sp>
        <p:nvSpPr>
          <p:cNvPr id="12" name="Text 10"/>
          <p:cNvSpPr txBox="1"/>
          <p:nvPr/>
        </p:nvSpPr>
        <p:spPr>
          <a:xfrm>
            <a:off x="3593592"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13" name="Text 11"/>
          <p:cNvSpPr txBox="1"/>
          <p:nvPr/>
        </p:nvSpPr>
        <p:spPr>
          <a:xfrm>
            <a:off x="3346704"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Environmental context</a:t>
            </a:r>
            <a:endParaRPr lang="en-US" sz="1000" dirty="0"/>
          </a:p>
        </p:txBody>
      </p:sp>
      <p:sp>
        <p:nvSpPr>
          <p:cNvPr id="14" name="Shape 12"/>
          <p:cNvSpPr/>
          <p:nvPr/>
        </p:nvSpPr>
        <p:spPr>
          <a:xfrm>
            <a:off x="4992624" y="1737360"/>
            <a:ext cx="868680" cy="868680"/>
          </a:xfrm>
          <a:prstGeom prst="ellipse">
            <a:avLst/>
          </a:prstGeom>
          <a:solidFill>
            <a:srgbClr val="E1251B"/>
          </a:solidFill>
          <a:ln w="12700">
            <a:solidFill>
              <a:srgbClr val="E1251B"/>
            </a:solidFill>
            <a:prstDash val="solid"/>
          </a:ln>
        </p:spPr>
      </p:sp>
      <p:sp>
        <p:nvSpPr>
          <p:cNvPr id="15" name="Text 13"/>
          <p:cNvSpPr txBox="1"/>
          <p:nvPr/>
        </p:nvSpPr>
        <p:spPr>
          <a:xfrm>
            <a:off x="4992624"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S</a:t>
            </a:r>
            <a:endParaRPr lang="en-US" sz="2800" dirty="0"/>
          </a:p>
        </p:txBody>
      </p:sp>
      <p:sp>
        <p:nvSpPr>
          <p:cNvPr id="16" name="Text 14"/>
          <p:cNvSpPr txBox="1"/>
          <p:nvPr/>
        </p:nvSpPr>
        <p:spPr>
          <a:xfrm>
            <a:off x="4745736"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Statistical analysis</a:t>
            </a:r>
            <a:endParaRPr lang="en-US" sz="1000" dirty="0"/>
          </a:p>
        </p:txBody>
      </p:sp>
      <p:sp>
        <p:nvSpPr>
          <p:cNvPr id="17" name="Shape 15"/>
          <p:cNvSpPr/>
          <p:nvPr/>
        </p:nvSpPr>
        <p:spPr>
          <a:xfrm>
            <a:off x="6391656" y="1737360"/>
            <a:ext cx="868680" cy="868680"/>
          </a:xfrm>
          <a:prstGeom prst="ellipse">
            <a:avLst/>
          </a:prstGeom>
          <a:solidFill>
            <a:srgbClr val="F2F4F8"/>
          </a:solidFill>
          <a:ln w="12700">
            <a:solidFill>
              <a:srgbClr val="D9DEE8"/>
            </a:solidFill>
            <a:prstDash val="solid"/>
          </a:ln>
        </p:spPr>
      </p:sp>
      <p:sp>
        <p:nvSpPr>
          <p:cNvPr id="18" name="Text 16"/>
          <p:cNvSpPr txBox="1"/>
          <p:nvPr/>
        </p:nvSpPr>
        <p:spPr>
          <a:xfrm>
            <a:off x="6391656"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19" name="Text 17"/>
          <p:cNvSpPr txBox="1"/>
          <p:nvPr/>
        </p:nvSpPr>
        <p:spPr>
          <a:xfrm>
            <a:off x="6144768"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Equity assessment</a:t>
            </a:r>
            <a:endParaRPr lang="en-US" sz="1000" dirty="0"/>
          </a:p>
        </p:txBody>
      </p:sp>
      <p:sp>
        <p:nvSpPr>
          <p:cNvPr id="20" name="Shape 18"/>
          <p:cNvSpPr/>
          <p:nvPr/>
        </p:nvSpPr>
        <p:spPr>
          <a:xfrm>
            <a:off x="7790688" y="1737360"/>
            <a:ext cx="868680" cy="868680"/>
          </a:xfrm>
          <a:prstGeom prst="ellipse">
            <a:avLst/>
          </a:prstGeom>
          <a:solidFill>
            <a:srgbClr val="F2F4F8"/>
          </a:solidFill>
          <a:ln w="12700">
            <a:solidFill>
              <a:srgbClr val="D9DEE8"/>
            </a:solidFill>
            <a:prstDash val="solid"/>
          </a:ln>
        </p:spPr>
      </p:sp>
      <p:sp>
        <p:nvSpPr>
          <p:cNvPr id="21" name="Text 19"/>
          <p:cNvSpPr txBox="1"/>
          <p:nvPr/>
        </p:nvSpPr>
        <p:spPr>
          <a:xfrm>
            <a:off x="7790688"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N</a:t>
            </a:r>
            <a:endParaRPr lang="en-US" sz="2800" dirty="0"/>
          </a:p>
        </p:txBody>
      </p:sp>
      <p:sp>
        <p:nvSpPr>
          <p:cNvPr id="22" name="Text 20"/>
          <p:cNvSpPr txBox="1"/>
          <p:nvPr/>
        </p:nvSpPr>
        <p:spPr>
          <a:xfrm>
            <a:off x="7543800"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Network and partnership</a:t>
            </a:r>
            <a:endParaRPr lang="en-US" sz="1000" dirty="0"/>
          </a:p>
        </p:txBody>
      </p:sp>
      <p:sp>
        <p:nvSpPr>
          <p:cNvPr id="23" name="Shape 21"/>
          <p:cNvSpPr/>
          <p:nvPr/>
        </p:nvSpPr>
        <p:spPr>
          <a:xfrm>
            <a:off x="9189720" y="1737360"/>
            <a:ext cx="868680" cy="868680"/>
          </a:xfrm>
          <a:prstGeom prst="ellipse">
            <a:avLst/>
          </a:prstGeom>
          <a:solidFill>
            <a:srgbClr val="F2F4F8"/>
          </a:solidFill>
          <a:ln w="12700">
            <a:solidFill>
              <a:srgbClr val="D9DEE8"/>
            </a:solidFill>
            <a:prstDash val="solid"/>
          </a:ln>
        </p:spPr>
      </p:sp>
      <p:sp>
        <p:nvSpPr>
          <p:cNvPr id="24" name="Text 22"/>
          <p:cNvSpPr txBox="1"/>
          <p:nvPr/>
        </p:nvSpPr>
        <p:spPr>
          <a:xfrm>
            <a:off x="9189720"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C</a:t>
            </a:r>
            <a:endParaRPr lang="en-US" sz="2800" dirty="0"/>
          </a:p>
        </p:txBody>
      </p:sp>
      <p:sp>
        <p:nvSpPr>
          <p:cNvPr id="25" name="Text 23"/>
          <p:cNvSpPr txBox="1"/>
          <p:nvPr/>
        </p:nvSpPr>
        <p:spPr>
          <a:xfrm>
            <a:off x="8942832"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Compliance and legal</a:t>
            </a:r>
            <a:endParaRPr lang="en-US" sz="1000" dirty="0"/>
          </a:p>
        </p:txBody>
      </p:sp>
      <p:sp>
        <p:nvSpPr>
          <p:cNvPr id="26" name="Shape 24"/>
          <p:cNvSpPr/>
          <p:nvPr/>
        </p:nvSpPr>
        <p:spPr>
          <a:xfrm>
            <a:off x="10588752" y="1737360"/>
            <a:ext cx="868680" cy="868680"/>
          </a:xfrm>
          <a:prstGeom prst="ellipse">
            <a:avLst/>
          </a:prstGeom>
          <a:solidFill>
            <a:srgbClr val="F2F4F8"/>
          </a:solidFill>
          <a:ln w="12700">
            <a:solidFill>
              <a:srgbClr val="D9DEE8"/>
            </a:solidFill>
            <a:prstDash val="solid"/>
          </a:ln>
        </p:spPr>
      </p:sp>
      <p:sp>
        <p:nvSpPr>
          <p:cNvPr id="27" name="Text 25"/>
          <p:cNvSpPr txBox="1"/>
          <p:nvPr/>
        </p:nvSpPr>
        <p:spPr>
          <a:xfrm>
            <a:off x="10588752"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28" name="Text 26"/>
          <p:cNvSpPr txBox="1"/>
          <p:nvPr/>
        </p:nvSpPr>
        <p:spPr>
          <a:xfrm>
            <a:off x="10341864"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Evidence-based recommendations</a:t>
            </a:r>
            <a:endParaRPr lang="en-US" sz="1000" dirty="0"/>
          </a:p>
        </p:txBody>
      </p:sp>
      <p:sp>
        <p:nvSpPr>
          <p:cNvPr id="29" name="Data prompt"/>
          <p:cNvSpPr/>
          <p:nvPr/>
        </p:nvSpPr>
        <p:spPr>
          <a:xfrm>
            <a:off x="548640" y="3520440"/>
            <a:ext cx="7863840" cy="2423160"/>
          </a:xfrm>
          <a:prstGeom prst="roundRect">
            <a:avLst>
              <a:gd name="adj" fmla="val 5660"/>
            </a:avLst>
          </a:prstGeom>
          <a:solidFill>
            <a:srgbClr val="0D2240"/>
          </a:solidFill>
          <a:ln w="12700">
            <a:solidFill>
              <a:srgbClr val="0D2240"/>
            </a:solidFill>
            <a:prstDash val="solid"/>
          </a:ln>
        </p:spPr>
      </p:sp>
      <p:sp>
        <p:nvSpPr>
          <p:cNvPr id="30" name="Text 28"/>
          <p:cNvSpPr txBox="1"/>
          <p:nvPr/>
        </p:nvSpPr>
        <p:spPr>
          <a:xfrm>
            <a:off x="868680" y="3703320"/>
            <a:ext cx="3657600" cy="320040"/>
          </a:xfrm>
          <a:prstGeom prst="rect">
            <a:avLst/>
          </a:prstGeom>
          <a:noFill/>
          <a:ln/>
        </p:spPr>
        <p:txBody>
          <a:bodyPr wrap="square" lIns="0" tIns="0" rIns="0" bIns="0" rtlCol="0" anchor="ctr"/>
          <a:lstStyle/>
          <a:p>
            <a:pPr indent="0" marL="0">
              <a:buNone/>
            </a:pPr>
            <a:r>
              <a:rPr lang="en-US" sz="1100" b="1" spc="200" kern="0" dirty="0">
                <a:solidFill>
                  <a:srgbClr val="F4A91D"/>
                </a:solidFill>
              </a:rPr>
              <a:t>YOUR PROMPT</a:t>
            </a:r>
            <a:endParaRPr lang="en-US" sz="1100" dirty="0"/>
          </a:p>
        </p:txBody>
      </p:sp>
      <p:sp>
        <p:nvSpPr>
          <p:cNvPr id="31" name="Text 29"/>
          <p:cNvSpPr txBox="1"/>
          <p:nvPr/>
        </p:nvSpPr>
        <p:spPr>
          <a:xfrm>
            <a:off x="868680" y="4069080"/>
            <a:ext cx="7223760" cy="1737360"/>
          </a:xfrm>
          <a:prstGeom prst="rect">
            <a:avLst/>
          </a:prstGeom>
          <a:noFill/>
          <a:ln/>
        </p:spPr>
        <p:txBody>
          <a:bodyPr wrap="square" lIns="0" tIns="0" rIns="0" bIns="0" rtlCol="0" anchor="t"/>
          <a:lstStyle/>
          <a:p>
            <a:pPr indent="0" marL="0">
              <a:buNone/>
            </a:pPr>
            <a:r>
              <a:rPr lang="en-US" sz="1900" dirty="0">
                <a:solidFill>
                  <a:srgbClr val="FFFFFF"/>
                </a:solidFill>
              </a:rPr>
              <a:t>Pull last year's stop-outs. Look back at their attendance in weeks 1 to 4. How many crossed 10% before any grade signal?</a:t>
            </a:r>
            <a:endParaRPr lang="en-US" sz="1900" dirty="0"/>
          </a:p>
        </p:txBody>
      </p:sp>
      <p:pic>
        <p:nvPicPr>
          <p:cNvPr id="32" name="Image 0" descr="Original Seat Series illustration">    </p:cNvPr>
          <p:cNvPicPr>
            <a:picLocks noChangeAspect="1"/>
          </p:cNvPicPr>
          <p:nvPr/>
        </p:nvPicPr>
        <p:blipFill>
          <a:blip r:embed="rId1"/>
          <a:stretch>
            <a:fillRect/>
          </a:stretch>
        </p:blipFill>
        <p:spPr>
          <a:xfrm>
            <a:off x="8778240" y="3429000"/>
            <a:ext cx="2606040" cy="2606040"/>
          </a:xfrm>
          <a:prstGeom prst="rect">
            <a:avLst/>
          </a:prstGeom>
        </p:spPr>
      </p:pic>
      <p:pic>
        <p:nvPicPr>
          <p:cNvPr id="33"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34" name="Text 30"/>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35"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36" name="Text 31"/>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49  ·  09 AVOID AND MEASURE</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COLLEGES AND UNIVERSITIES  ·  POSTSECONDARY</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Common missteps, and how you will know it works</a:t>
            </a:r>
            <a:endParaRPr lang="en-US" sz="3200" dirty="0"/>
          </a:p>
        </p:txBody>
      </p:sp>
      <p:sp>
        <p:nvSpPr>
          <p:cNvPr id="5" name="Misstep 1"/>
          <p:cNvSpPr/>
          <p:nvPr/>
        </p:nvSpPr>
        <p:spPr>
          <a:xfrm>
            <a:off x="548640" y="1783080"/>
            <a:ext cx="6583680" cy="1188720"/>
          </a:xfrm>
          <a:prstGeom prst="roundRect">
            <a:avLst>
              <a:gd name="adj" fmla="val 9231"/>
            </a:avLst>
          </a:prstGeom>
          <a:solidFill>
            <a:srgbClr val="FFFFFF"/>
          </a:solidFill>
          <a:ln w="12700">
            <a:solidFill>
              <a:srgbClr val="D9DEE8"/>
            </a:solidFill>
            <a:prstDash val="solid"/>
          </a:ln>
        </p:spPr>
      </p:sp>
      <p:sp>
        <p:nvSpPr>
          <p:cNvPr id="6" name="Shape 4"/>
          <p:cNvSpPr/>
          <p:nvPr/>
        </p:nvSpPr>
        <p:spPr>
          <a:xfrm>
            <a:off x="777240" y="2057400"/>
            <a:ext cx="640080" cy="640080"/>
          </a:xfrm>
          <a:prstGeom prst="ellipse">
            <a:avLst/>
          </a:prstGeom>
          <a:solidFill>
            <a:srgbClr val="E1251B"/>
          </a:solidFill>
          <a:ln w="12700">
            <a:solidFill>
              <a:srgbClr val="E1251B"/>
            </a:solidFill>
            <a:prstDash val="solid"/>
          </a:ln>
        </p:spPr>
      </p:sp>
      <p:sp>
        <p:nvSpPr>
          <p:cNvPr id="7" name="Text 5"/>
          <p:cNvSpPr txBox="1"/>
          <p:nvPr/>
        </p:nvSpPr>
        <p:spPr>
          <a:xfrm>
            <a:off x="777240" y="20574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8" name="Text 6"/>
          <p:cNvSpPr txBox="1"/>
          <p:nvPr/>
        </p:nvSpPr>
        <p:spPr>
          <a:xfrm>
            <a:off x="1645920" y="18745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Using attendance to police or push students out</a:t>
            </a:r>
            <a:endParaRPr lang="en-US" sz="1700" dirty="0"/>
          </a:p>
        </p:txBody>
      </p:sp>
      <p:sp>
        <p:nvSpPr>
          <p:cNvPr id="9" name="Misstep 2"/>
          <p:cNvSpPr/>
          <p:nvPr/>
        </p:nvSpPr>
        <p:spPr>
          <a:xfrm>
            <a:off x="548640" y="3154680"/>
            <a:ext cx="6583680" cy="1188720"/>
          </a:xfrm>
          <a:prstGeom prst="roundRect">
            <a:avLst>
              <a:gd name="adj" fmla="val 9231"/>
            </a:avLst>
          </a:prstGeom>
          <a:solidFill>
            <a:srgbClr val="FFFFFF"/>
          </a:solidFill>
          <a:ln w="12700">
            <a:solidFill>
              <a:srgbClr val="D9DEE8"/>
            </a:solidFill>
            <a:prstDash val="solid"/>
          </a:ln>
        </p:spPr>
      </p:sp>
      <p:sp>
        <p:nvSpPr>
          <p:cNvPr id="10" name="Shape 8"/>
          <p:cNvSpPr/>
          <p:nvPr/>
        </p:nvSpPr>
        <p:spPr>
          <a:xfrm>
            <a:off x="777240" y="3429000"/>
            <a:ext cx="640080" cy="640080"/>
          </a:xfrm>
          <a:prstGeom prst="ellipse">
            <a:avLst/>
          </a:prstGeom>
          <a:solidFill>
            <a:srgbClr val="E1251B"/>
          </a:solidFill>
          <a:ln w="12700">
            <a:solidFill>
              <a:srgbClr val="E1251B"/>
            </a:solidFill>
            <a:prstDash val="solid"/>
          </a:ln>
        </p:spPr>
      </p:sp>
      <p:sp>
        <p:nvSpPr>
          <p:cNvPr id="11" name="Text 9"/>
          <p:cNvSpPr txBox="1"/>
          <p:nvPr/>
        </p:nvSpPr>
        <p:spPr>
          <a:xfrm>
            <a:off x="777240" y="34290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2" name="Text 10"/>
          <p:cNvSpPr txBox="1"/>
          <p:nvPr/>
        </p:nvSpPr>
        <p:spPr>
          <a:xfrm>
            <a:off x="1645920" y="32461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Waiting for midterm grades</a:t>
            </a:r>
            <a:endParaRPr lang="en-US" sz="1700" dirty="0"/>
          </a:p>
        </p:txBody>
      </p:sp>
      <p:sp>
        <p:nvSpPr>
          <p:cNvPr id="13" name="Misstep 3"/>
          <p:cNvSpPr/>
          <p:nvPr/>
        </p:nvSpPr>
        <p:spPr>
          <a:xfrm>
            <a:off x="548640" y="4526280"/>
            <a:ext cx="6583680" cy="1188720"/>
          </a:xfrm>
          <a:prstGeom prst="roundRect">
            <a:avLst>
              <a:gd name="adj" fmla="val 9231"/>
            </a:avLst>
          </a:prstGeom>
          <a:solidFill>
            <a:srgbClr val="FFFFFF"/>
          </a:solidFill>
          <a:ln w="12700">
            <a:solidFill>
              <a:srgbClr val="D9DEE8"/>
            </a:solidFill>
            <a:prstDash val="solid"/>
          </a:ln>
        </p:spPr>
      </p:sp>
      <p:sp>
        <p:nvSpPr>
          <p:cNvPr id="14" name="Shape 12"/>
          <p:cNvSpPr/>
          <p:nvPr/>
        </p:nvSpPr>
        <p:spPr>
          <a:xfrm>
            <a:off x="777240" y="4800600"/>
            <a:ext cx="640080" cy="640080"/>
          </a:xfrm>
          <a:prstGeom prst="ellipse">
            <a:avLst/>
          </a:prstGeom>
          <a:solidFill>
            <a:srgbClr val="E1251B"/>
          </a:solidFill>
          <a:ln w="12700">
            <a:solidFill>
              <a:srgbClr val="E1251B"/>
            </a:solidFill>
            <a:prstDash val="solid"/>
          </a:ln>
        </p:spPr>
      </p:sp>
      <p:sp>
        <p:nvSpPr>
          <p:cNvPr id="15" name="Text 13"/>
          <p:cNvSpPr txBox="1"/>
          <p:nvPr/>
        </p:nvSpPr>
        <p:spPr>
          <a:xfrm>
            <a:off x="777240" y="48006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6" name="Text 14"/>
          <p:cNvSpPr txBox="1"/>
          <p:nvPr/>
        </p:nvSpPr>
        <p:spPr>
          <a:xfrm>
            <a:off x="1645920" y="46177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Reporting the adjusted rate without a support plan</a:t>
            </a:r>
            <a:endParaRPr lang="en-US" sz="1700" dirty="0"/>
          </a:p>
        </p:txBody>
      </p:sp>
      <p:sp>
        <p:nvSpPr>
          <p:cNvPr id="17" name="LEADING INDICATOR"/>
          <p:cNvSpPr/>
          <p:nvPr/>
        </p:nvSpPr>
        <p:spPr>
          <a:xfrm>
            <a:off x="7406640" y="1783080"/>
            <a:ext cx="4206240" cy="1892808"/>
          </a:xfrm>
          <a:prstGeom prst="roundRect">
            <a:avLst>
              <a:gd name="adj" fmla="val 7246"/>
            </a:avLst>
          </a:prstGeom>
          <a:solidFill>
            <a:srgbClr val="0D2240"/>
          </a:solidFill>
          <a:ln w="12700">
            <a:solidFill>
              <a:srgbClr val="0D2240"/>
            </a:solidFill>
            <a:prstDash val="solid"/>
          </a:ln>
        </p:spPr>
      </p:sp>
      <p:sp>
        <p:nvSpPr>
          <p:cNvPr id="18" name="Text 16"/>
          <p:cNvSpPr txBox="1"/>
          <p:nvPr/>
        </p:nvSpPr>
        <p:spPr>
          <a:xfrm>
            <a:off x="7680960" y="1965960"/>
            <a:ext cx="3749040" cy="320040"/>
          </a:xfrm>
          <a:prstGeom prst="rect">
            <a:avLst/>
          </a:prstGeom>
          <a:noFill/>
          <a:ln/>
        </p:spPr>
        <p:txBody>
          <a:bodyPr wrap="square" lIns="0" tIns="0" rIns="0" bIns="0" rtlCol="0" anchor="ctr"/>
          <a:lstStyle/>
          <a:p>
            <a:pPr indent="0" marL="0">
              <a:buNone/>
            </a:pPr>
            <a:r>
              <a:rPr lang="en-US" sz="1000" b="1" spc="100" kern="0" dirty="0">
                <a:solidFill>
                  <a:srgbClr val="78AAE6"/>
                </a:solidFill>
              </a:rPr>
              <a:t>LEADING INDICATOR  ·  Moves first</a:t>
            </a:r>
            <a:endParaRPr lang="en-US" sz="1000" dirty="0"/>
          </a:p>
        </p:txBody>
      </p:sp>
      <p:sp>
        <p:nvSpPr>
          <p:cNvPr id="19" name="Text 17"/>
          <p:cNvSpPr txBox="1"/>
          <p:nvPr/>
        </p:nvSpPr>
        <p:spPr>
          <a:xfrm>
            <a:off x="7680960" y="2331720"/>
            <a:ext cx="3749040" cy="1188720"/>
          </a:xfrm>
          <a:prstGeom prst="rect">
            <a:avLst/>
          </a:prstGeom>
          <a:noFill/>
          <a:ln/>
        </p:spPr>
        <p:txBody>
          <a:bodyPr wrap="square" lIns="0" tIns="0" rIns="0" bIns="0" rtlCol="0" anchor="t"/>
          <a:lstStyle/>
          <a:p>
            <a:pPr indent="0" marL="0">
              <a:buNone/>
            </a:pPr>
            <a:r>
              <a:rPr lang="en-US" sz="2000" b="1" dirty="0">
                <a:solidFill>
                  <a:srgbClr val="FFFFFF"/>
                </a:solidFill>
                <a:latin typeface="Cambria" pitchFamily="34" charset="0"/>
                <a:ea typeface="Cambria" pitchFamily="34" charset="-122"/>
                <a:cs typeface="Cambria" pitchFamily="34" charset="-120"/>
              </a:rPr>
              <a:t>Students flagged and contacted by week 3</a:t>
            </a:r>
            <a:endParaRPr lang="en-US" sz="2000" dirty="0"/>
          </a:p>
        </p:txBody>
      </p:sp>
      <p:sp>
        <p:nvSpPr>
          <p:cNvPr id="20" name="LAGGING INDICATOR"/>
          <p:cNvSpPr/>
          <p:nvPr/>
        </p:nvSpPr>
        <p:spPr>
          <a:xfrm>
            <a:off x="7406640" y="3858768"/>
            <a:ext cx="4206240" cy="1892808"/>
          </a:xfrm>
          <a:prstGeom prst="roundRect">
            <a:avLst>
              <a:gd name="adj" fmla="val 7246"/>
            </a:avLst>
          </a:prstGeom>
          <a:solidFill>
            <a:srgbClr val="F4A91D"/>
          </a:solidFill>
          <a:ln w="12700">
            <a:solidFill>
              <a:srgbClr val="F4A91D"/>
            </a:solidFill>
            <a:prstDash val="solid"/>
          </a:ln>
        </p:spPr>
      </p:sp>
      <p:sp>
        <p:nvSpPr>
          <p:cNvPr id="21" name="Text 19"/>
          <p:cNvSpPr txBox="1"/>
          <p:nvPr/>
        </p:nvSpPr>
        <p:spPr>
          <a:xfrm>
            <a:off x="7680960" y="4041648"/>
            <a:ext cx="3749040" cy="320040"/>
          </a:xfrm>
          <a:prstGeom prst="rect">
            <a:avLst/>
          </a:prstGeom>
          <a:noFill/>
          <a:ln/>
        </p:spPr>
        <p:txBody>
          <a:bodyPr wrap="square" lIns="0" tIns="0" rIns="0" bIns="0" rtlCol="0" anchor="ctr"/>
          <a:lstStyle/>
          <a:p>
            <a:pPr indent="0" marL="0">
              <a:buNone/>
            </a:pPr>
            <a:r>
              <a:rPr lang="en-US" sz="1000" b="1" spc="100" kern="0" dirty="0">
                <a:solidFill>
                  <a:srgbClr val="0D2240"/>
                </a:solidFill>
              </a:rPr>
              <a:t>LAGGING INDICATOR  ·  Confirms it worked</a:t>
            </a:r>
            <a:endParaRPr lang="en-US" sz="1000" dirty="0"/>
          </a:p>
        </p:txBody>
      </p:sp>
      <p:sp>
        <p:nvSpPr>
          <p:cNvPr id="22" name="Text 20"/>
          <p:cNvSpPr txBox="1"/>
          <p:nvPr/>
        </p:nvSpPr>
        <p:spPr>
          <a:xfrm>
            <a:off x="7680960" y="4407408"/>
            <a:ext cx="3749040" cy="118872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Term-to-term persistence</a:t>
            </a:r>
            <a:endParaRPr lang="en-US" sz="2000" dirty="0"/>
          </a:p>
        </p:txBody>
      </p:sp>
      <p:pic>
        <p:nvPicPr>
          <p:cNvPr id="23"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4" name="Text 21"/>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5"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6" name="Text 22"/>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2240"/>
        </a:solidFill>
      </p:bgPr>
    </p:bg>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SEAT 49  ·  10 TAKE YOUR SEAT</a:t>
            </a:r>
            <a:endParaRPr lang="en-US" sz="1100" dirty="0"/>
          </a:p>
        </p:txBody>
      </p:sp>
      <p:sp>
        <p:nvSpPr>
          <p:cNvPr id="3" name="Text 1"/>
          <p:cNvSpPr txBox="1"/>
          <p:nvPr/>
        </p:nvSpPr>
        <p:spPr>
          <a:xfrm>
            <a:off x="548640" y="685800"/>
            <a:ext cx="7498080" cy="109728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Join 1,000 Seats at the national table</a:t>
            </a:r>
            <a:endParaRPr lang="en-US" sz="3400" dirty="0"/>
          </a:p>
        </p:txBody>
      </p:sp>
      <p:sp>
        <p:nvSpPr>
          <p:cNvPr id="4" name="Text 2"/>
          <p:cNvSpPr txBox="1"/>
          <p:nvPr/>
        </p:nvSpPr>
        <p:spPr>
          <a:xfrm>
            <a:off x="548640" y="1828800"/>
            <a:ext cx="6949440" cy="1188720"/>
          </a:xfrm>
          <a:prstGeom prst="rect">
            <a:avLst/>
          </a:prstGeom>
          <a:noFill/>
          <a:ln/>
        </p:spPr>
        <p:txBody>
          <a:bodyPr wrap="square" lIns="0" tIns="0" rIns="0" bIns="0" rtlCol="0" anchor="t"/>
          <a:lstStyle/>
          <a:p>
            <a:pPr indent="0" marL="0">
              <a:buNone/>
            </a:pPr>
            <a:r>
              <a:rPr lang="en-US" sz="1600" dirty="0">
                <a:solidFill>
                  <a:srgbClr val="F6DEDA"/>
                </a:solidFill>
              </a:rPr>
              <a:t>Scan to take your seat: free membership in Attendance USA and the weekly Attendance Intelligence Brief, with new research, policy across the states, and tools from the field of Attendance Science™.</a:t>
            </a:r>
            <a:endParaRPr lang="en-US" sz="1600" dirty="0"/>
          </a:p>
        </p:txBody>
      </p:sp>
      <p:sp>
        <p:nvSpPr>
          <p:cNvPr id="5" name="Text 3"/>
          <p:cNvSpPr txBox="1"/>
          <p:nvPr/>
        </p:nvSpPr>
        <p:spPr>
          <a:xfrm>
            <a:off x="548640" y="320040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QUESTIONS</a:t>
            </a:r>
            <a:endParaRPr lang="en-US" sz="1100" dirty="0"/>
          </a:p>
        </p:txBody>
      </p:sp>
      <p:sp>
        <p:nvSpPr>
          <p:cNvPr id="6" name="Text 4"/>
          <p:cNvSpPr txBox="1"/>
          <p:nvPr/>
        </p:nvSpPr>
        <p:spPr>
          <a:xfrm>
            <a:off x="2194560" y="3200400"/>
            <a:ext cx="5486400" cy="457200"/>
          </a:xfrm>
          <a:prstGeom prst="rect">
            <a:avLst/>
          </a:prstGeom>
          <a:noFill/>
          <a:ln/>
        </p:spPr>
        <p:txBody>
          <a:bodyPr wrap="square" lIns="0" tIns="0" rIns="0" bIns="0" rtlCol="0" anchor="ctr"/>
          <a:lstStyle/>
          <a:p>
            <a:pPr indent="0" marL="0">
              <a:buNone/>
            </a:pPr>
            <a:r>
              <a:rPr lang="en-US" sz="1600" dirty="0">
                <a:solidFill>
                  <a:srgbClr val="FFFFFF"/>
                </a:solidFill>
              </a:rPr>
              <a:t>info@attendanceusa.org</a:t>
            </a:r>
            <a:endParaRPr lang="en-US" sz="1600" dirty="0"/>
          </a:p>
        </p:txBody>
      </p:sp>
      <p:sp>
        <p:nvSpPr>
          <p:cNvPr id="7" name="Text 5"/>
          <p:cNvSpPr txBox="1"/>
          <p:nvPr/>
        </p:nvSpPr>
        <p:spPr>
          <a:xfrm>
            <a:off x="548640" y="374904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LEARN MORE</a:t>
            </a:r>
            <a:endParaRPr lang="en-US" sz="1100" dirty="0"/>
          </a:p>
        </p:txBody>
      </p:sp>
      <p:sp>
        <p:nvSpPr>
          <p:cNvPr id="8" name="Text 6">
            <a:hlinkClick r:id="rId1" tooltip=""/>
          </p:cNvPr>
          <p:cNvSpPr txBox="1"/>
          <p:nvPr/>
        </p:nvSpPr>
        <p:spPr>
          <a:xfrm>
            <a:off x="2194560" y="3749040"/>
            <a:ext cx="5486400" cy="457200"/>
          </a:xfrm>
          <a:prstGeom prst="rect">
            <a:avLst/>
          </a:prstGeom>
          <a:noFill/>
          <a:ln/>
        </p:spPr>
        <p:txBody>
          <a:bodyPr wrap="square" lIns="0" tIns="0" rIns="0" bIns="0" rtlCol="0" anchor="ctr"/>
          <a:lstStyle/>
          <a:p>
            <a:pPr indent="0" marL="0">
              <a:buNone/>
            </a:pPr>
            <a:r>
              <a:rPr lang="en-US" sz="1600"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attendanceusa.org</a:t>
            </a:r>
            <a:endParaRPr lang="en-US" sz="1600" dirty="0"/>
          </a:p>
        </p:txBody>
      </p:sp>
      <p:sp>
        <p:nvSpPr>
          <p:cNvPr id="9" name="Text 7"/>
          <p:cNvSpPr txBox="1"/>
          <p:nvPr/>
        </p:nvSpPr>
        <p:spPr>
          <a:xfrm>
            <a:off x="548640" y="429768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HANDOUTS</a:t>
            </a:r>
            <a:endParaRPr lang="en-US" sz="1100" dirty="0"/>
          </a:p>
        </p:txBody>
      </p:sp>
      <p:sp>
        <p:nvSpPr>
          <p:cNvPr id="10" name="Text 8"/>
          <p:cNvSpPr txBox="1"/>
          <p:nvPr/>
        </p:nvSpPr>
        <p:spPr>
          <a:xfrm>
            <a:off x="2194560" y="4297680"/>
            <a:ext cx="5486400" cy="457200"/>
          </a:xfrm>
          <a:prstGeom prst="rect">
            <a:avLst/>
          </a:prstGeom>
          <a:noFill/>
          <a:ln/>
        </p:spPr>
        <p:txBody>
          <a:bodyPr wrap="square" lIns="0" tIns="0" rIns="0" bIns="0" rtlCol="0" anchor="ctr"/>
          <a:lstStyle/>
          <a:p>
            <a:pPr indent="0" marL="0">
              <a:buNone/>
            </a:pPr>
            <a:r>
              <a:rPr lang="en-US" sz="1600" dirty="0">
                <a:solidFill>
                  <a:srgbClr val="FFFFFF"/>
                </a:solidFill>
              </a:rPr>
              <a:t>Seat Card (A) and Find Your Data worksheet (B)</a:t>
            </a:r>
            <a:endParaRPr lang="en-US" sz="1600" dirty="0"/>
          </a:p>
        </p:txBody>
      </p:sp>
      <p:sp>
        <p:nvSpPr>
          <p:cNvPr id="11" name="Text 9"/>
          <p:cNvSpPr txBox="1"/>
          <p:nvPr/>
        </p:nvSpPr>
        <p:spPr>
          <a:xfrm>
            <a:off x="548640" y="4892040"/>
            <a:ext cx="7132320" cy="1188720"/>
          </a:xfrm>
          <a:prstGeom prst="rect">
            <a:avLst/>
          </a:prstGeom>
          <a:noFill/>
          <a:ln/>
        </p:spPr>
        <p:txBody>
          <a:bodyPr wrap="square" lIns="0" tIns="0" rIns="0" bIns="0" rtlCol="0" anchor="t"/>
          <a:lstStyle/>
          <a:p>
            <a:pPr indent="0" marL="0">
              <a:spcAft>
                <a:spcPts val="300"/>
              </a:spcAft>
              <a:buNone/>
            </a:pPr>
            <a:r>
              <a:rPr lang="en-US" sz="1100" b="1" dirty="0">
                <a:solidFill>
                  <a:srgbClr val="F4A91D"/>
                </a:solidFill>
              </a:rPr>
              <a:t>KEEP GOING IN THIS SERIES</a:t>
            </a:r>
            <a:endParaRPr lang="en-US" sz="1100" dirty="0"/>
          </a:p>
          <a:p>
            <a:pPr indent="0" marL="0">
              <a:spcAft>
                <a:spcPts val="300"/>
              </a:spcAft>
              <a:buNone/>
            </a:pPr>
            <a:r>
              <a:rPr lang="en-US" sz="1300" dirty="0">
                <a:solidFill>
                  <a:srgbClr val="78AAE6"/>
                </a:solidFill>
              </a:rPr>
              <a:t>Seat 50: Calculating the Adjusted Rate</a:t>
            </a:r>
            <a:endParaRPr lang="en-US" sz="1100" dirty="0"/>
          </a:p>
          <a:p>
            <a:pPr indent="0" marL="0">
              <a:spcAft>
                <a:spcPts val="300"/>
              </a:spcAft>
              <a:buNone/>
            </a:pPr>
            <a:r>
              <a:rPr lang="en-US" sz="1300" dirty="0">
                <a:solidFill>
                  <a:srgbClr val="78AAE6"/>
                </a:solidFill>
              </a:rPr>
              <a:t>Seat 51: Week Three, Not Week Twelve</a:t>
            </a:r>
            <a:endParaRPr lang="en-US" sz="1100" dirty="0"/>
          </a:p>
          <a:p>
            <a:pPr indent="0" marL="0">
              <a:spcAft>
                <a:spcPts val="300"/>
              </a:spcAft>
              <a:buNone/>
            </a:pPr>
            <a:r>
              <a:rPr lang="en-US" sz="1300" dirty="0">
                <a:solidFill>
                  <a:srgbClr val="78AAE6"/>
                </a:solidFill>
              </a:rPr>
              <a:t>Seat 52: Four Headwinds and the Proof We Need</a:t>
            </a:r>
            <a:endParaRPr lang="en-US" sz="1100" dirty="0"/>
          </a:p>
        </p:txBody>
      </p:sp>
      <p:sp>
        <p:nvSpPr>
          <p:cNvPr id="12" name="QR card"/>
          <p:cNvSpPr/>
          <p:nvPr/>
        </p:nvSpPr>
        <p:spPr>
          <a:xfrm>
            <a:off x="8275320" y="914400"/>
            <a:ext cx="3383280" cy="4160520"/>
          </a:xfrm>
          <a:prstGeom prst="roundRect">
            <a:avLst>
              <a:gd name="adj" fmla="val 4054"/>
            </a:avLst>
          </a:prstGeom>
          <a:solidFill>
            <a:srgbClr val="FFFFFF"/>
          </a:solidFill>
          <a:ln w="25400">
            <a:solidFill>
              <a:srgbClr val="F4A91D"/>
            </a:solidFill>
            <a:prstDash val="solid"/>
          </a:ln>
        </p:spPr>
      </p:sp>
      <p:pic>
        <p:nvPicPr>
          <p:cNvPr id="13" name="Image 0" descr="QR code to join the 1,000 Seats campaign">
            <a:hlinkClick r:id="rId3" tooltip=""/>
          </p:cNvPr>
          <p:cNvPicPr>
            <a:picLocks noChangeAspect="1"/>
          </p:cNvPicPr>
          <p:nvPr/>
        </p:nvPicPr>
        <p:blipFill>
          <a:blip r:embed="rId2"/>
          <a:stretch>
            <a:fillRect/>
          </a:stretch>
        </p:blipFill>
        <p:spPr>
          <a:xfrm>
            <a:off x="8595360" y="1188720"/>
            <a:ext cx="2743200" cy="2743200"/>
          </a:xfrm>
          <a:prstGeom prst="rect">
            <a:avLst/>
          </a:prstGeom>
        </p:spPr>
      </p:pic>
      <p:sp>
        <p:nvSpPr>
          <p:cNvPr id="14" name="Text 11"/>
          <p:cNvSpPr txBox="1"/>
          <p:nvPr/>
        </p:nvSpPr>
        <p:spPr>
          <a:xfrm>
            <a:off x="8275320" y="4023360"/>
            <a:ext cx="3383280" cy="457200"/>
          </a:xfrm>
          <a:prstGeom prst="rect">
            <a:avLst/>
          </a:prstGeom>
          <a:noFill/>
          <a:ln/>
        </p:spPr>
        <p:txBody>
          <a:bodyPr wrap="square" lIns="0" tIns="0" rIns="0" bIns="0" rtlCol="0" anchor="ctr"/>
          <a:lstStyle/>
          <a:p>
            <a:pPr algn="ctr" indent="0" marL="0">
              <a:buNone/>
            </a:pPr>
            <a:r>
              <a:rPr lang="en-US" sz="2000" b="1" dirty="0">
                <a:solidFill>
                  <a:srgbClr val="0D2240"/>
                </a:solidFill>
                <a:latin typeface="Cambria" pitchFamily="34" charset="0"/>
                <a:ea typeface="Cambria" pitchFamily="34" charset="-122"/>
                <a:cs typeface="Cambria" pitchFamily="34" charset="-120"/>
              </a:rPr>
              <a:t>Take Your Seat</a:t>
            </a:r>
            <a:endParaRPr lang="en-US" sz="2000" dirty="0"/>
          </a:p>
        </p:txBody>
      </p:sp>
      <p:sp>
        <p:nvSpPr>
          <p:cNvPr id="15" name="Text 12"/>
          <p:cNvSpPr txBox="1"/>
          <p:nvPr/>
        </p:nvSpPr>
        <p:spPr>
          <a:xfrm>
            <a:off x="8275320" y="4480560"/>
            <a:ext cx="3383280" cy="365760"/>
          </a:xfrm>
          <a:prstGeom prst="rect">
            <a:avLst/>
          </a:prstGeom>
          <a:noFill/>
          <a:ln/>
        </p:spPr>
        <p:txBody>
          <a:bodyPr wrap="square" lIns="0" tIns="0" rIns="0" bIns="0" rtlCol="0" anchor="ctr"/>
          <a:lstStyle/>
          <a:p>
            <a:pPr algn="ctr" indent="0" marL="0">
              <a:buNone/>
            </a:pPr>
            <a:r>
              <a:rPr lang="en-US" sz="1200" dirty="0">
                <a:solidFill>
                  <a:srgbClr val="E1251B"/>
                </a:solidFill>
              </a:rPr>
              <a:t>1,000 Seats campaign</a:t>
            </a:r>
            <a:endParaRPr lang="en-US" sz="1200" dirty="0"/>
          </a:p>
        </p:txBody>
      </p:sp>
      <p:sp>
        <p:nvSpPr>
          <p:cNvPr id="16" name="Text 13"/>
          <p:cNvSpPr txBox="1"/>
          <p:nvPr/>
        </p:nvSpPr>
        <p:spPr>
          <a:xfrm>
            <a:off x="8275320" y="5257800"/>
            <a:ext cx="3383280" cy="731520"/>
          </a:xfrm>
          <a:prstGeom prst="rect">
            <a:avLst/>
          </a:prstGeom>
          <a:noFill/>
          <a:ln/>
        </p:spPr>
        <p:txBody>
          <a:bodyPr wrap="square" lIns="0" tIns="0" rIns="0" bIns="0" rtlCol="0" anchor="ctr"/>
          <a:lstStyle/>
          <a:p>
            <a:pPr algn="ctr" indent="0" marL="0">
              <a:buNone/>
            </a:pPr>
            <a:r>
              <a:rPr lang="en-US" sz="1200" i="1" dirty="0">
                <a:solidFill>
                  <a:srgbClr val="78AAE6"/>
                </a:solidFill>
              </a:rPr>
              <a:t>Every seat filled is one more person working to make showing up possible.</a:t>
            </a:r>
            <a:endParaRPr lang="en-US" sz="1200" dirty="0"/>
          </a:p>
        </p:txBody>
      </p:sp>
      <p:pic>
        <p:nvPicPr>
          <p:cNvPr id="17" name="Image 1" descr="Attendance USA logo">    </p:cNvPr>
          <p:cNvPicPr>
            <a:picLocks noChangeAspect="1"/>
          </p:cNvPicPr>
          <p:nvPr/>
        </p:nvPicPr>
        <p:blipFill>
          <a:blip r:embed="rId4"/>
          <a:stretch>
            <a:fillRect/>
          </a:stretch>
        </p:blipFill>
        <p:spPr>
          <a:xfrm>
            <a:off x="457200" y="6254496"/>
            <a:ext cx="989113" cy="457200"/>
          </a:xfrm>
          <a:prstGeom prst="rect">
            <a:avLst/>
          </a:prstGeom>
        </p:spPr>
      </p:pic>
      <p:sp>
        <p:nvSpPr>
          <p:cNvPr id="18" name="Text 14"/>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5"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9" name="Image 2" descr="QR code: join the 1,000 Seats campaign">
            <a:hlinkClick r:id="rId7" tooltip=""/>
          </p:cNvPr>
          <p:cNvPicPr>
            <a:picLocks noChangeAspect="1"/>
          </p:cNvPicPr>
          <p:nvPr/>
        </p:nvPicPr>
        <p:blipFill>
          <a:blip r:embed="rId6"/>
          <a:stretch>
            <a:fillRect/>
          </a:stretch>
        </p:blipFill>
        <p:spPr>
          <a:xfrm>
            <a:off x="11274552" y="6199632"/>
            <a:ext cx="548640" cy="548640"/>
          </a:xfrm>
          <a:prstGeom prst="rect">
            <a:avLst/>
          </a:prstGeom>
        </p:spPr>
      </p:pic>
      <p:sp>
        <p:nvSpPr>
          <p:cNvPr id="20" name="Text 15"/>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theme/theme1.xml><?xml version="1.0" encoding="utf-8"?>
<a:theme xmlns:a="http://schemas.openxmlformats.org/drawingml/2006/main" name="Attendance USA Seat Series">
  <a:themeElements>
    <a:clrScheme name="Attendance USA Seat Series">
      <a:dk1>
        <a:srgbClr val="141414"/>
      </a:dk1>
      <a:lt1>
        <a:srgbClr val="FFFFFF"/>
      </a:lt1>
      <a:dk2>
        <a:srgbClr val="0D2240"/>
      </a:dk2>
      <a:lt2>
        <a:srgbClr val="F2F4F8"/>
      </a:lt2>
      <a:accent1>
        <a:srgbClr val="E1251B"/>
      </a:accent1>
      <a:accent2>
        <a:srgbClr val="1948AA"/>
      </a:accent2>
      <a:accent3>
        <a:srgbClr val="F4A91D"/>
      </a:accent3>
      <a:accent4>
        <a:srgbClr val="0D2240"/>
      </a:accent4>
      <a:accent5>
        <a:srgbClr val="78AAE6"/>
      </a:accent5>
      <a:accent6>
        <a:srgbClr val="F6DEDA"/>
      </a:accent6>
      <a:hlink>
        <a:srgbClr val="1948AA"/>
      </a:hlink>
      <a:folHlink>
        <a:srgbClr val="5B6577"/>
      </a:folHlink>
    </a:clrScheme>
    <a:fontScheme name="Attendance USA Seat Seri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Attendance USA,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Seat 49 The Number Were Not Counting</dc:title>
  <dc:subject>Seat 49 The Number Were Not Counting</dc:subject>
  <dc:creator>Attendance USA</dc:creator>
  <cp:lastModifiedBy>Attendance USA</cp:lastModifiedBy>
  <cp:revision>1</cp:revision>
  <dcterms:created xsi:type="dcterms:W3CDTF">2026-10-22T16:01:26Z</dcterms:created>
  <dcterms:modified xsi:type="dcterms:W3CDTF">2026-10-22T16:01:26Z</dcterms:modified>
</cp:coreProperties>
</file>